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740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247089" y="423639"/>
            <a:ext cx="3793820" cy="436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1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518470"/>
            <a:ext cx="4386487" cy="376852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88"/>
            <a:ext cx="18287935" cy="1028691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1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00" b="1" i="1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EBE7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0550" y="1644471"/>
            <a:ext cx="16906899" cy="459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00" b="1" i="1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74748" y="2499367"/>
            <a:ext cx="15738503" cy="71240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38571" y="1357758"/>
            <a:ext cx="1219136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i="1" spc="-10" dirty="0">
                <a:latin typeface="Arial"/>
                <a:cs typeface="Arial"/>
              </a:rPr>
              <a:t>ENTE</a:t>
            </a:r>
            <a:r>
              <a:rPr sz="6500" i="1" spc="-125" dirty="0">
                <a:latin typeface="Arial"/>
                <a:cs typeface="Arial"/>
              </a:rPr>
              <a:t>R</a:t>
            </a:r>
            <a:r>
              <a:rPr sz="6500" i="1" spc="-490" dirty="0">
                <a:latin typeface="Arial"/>
                <a:cs typeface="Arial"/>
              </a:rPr>
              <a:t>T</a:t>
            </a:r>
            <a:r>
              <a:rPr sz="6500" i="1" spc="-15" dirty="0">
                <a:latin typeface="Arial"/>
                <a:cs typeface="Arial"/>
              </a:rPr>
              <a:t>AINE</a:t>
            </a:r>
            <a:r>
              <a:rPr sz="6500" i="1" dirty="0">
                <a:latin typeface="Arial"/>
                <a:cs typeface="Arial"/>
              </a:rPr>
              <a:t>R</a:t>
            </a:r>
            <a:r>
              <a:rPr sz="6500" i="1" spc="-20" dirty="0">
                <a:latin typeface="Arial"/>
                <a:cs typeface="Arial"/>
              </a:rPr>
              <a:t> </a:t>
            </a:r>
            <a:r>
              <a:rPr sz="6500" i="1" spc="-5" dirty="0">
                <a:latin typeface="Arial"/>
                <a:cs typeface="Arial"/>
              </a:rPr>
              <a:t>D</a:t>
            </a:r>
            <a:r>
              <a:rPr sz="6500" i="1" spc="-484" dirty="0">
                <a:latin typeface="Arial"/>
                <a:cs typeface="Arial"/>
              </a:rPr>
              <a:t>A</a:t>
            </a:r>
            <a:r>
              <a:rPr sz="6500" i="1" spc="-490" dirty="0">
                <a:latin typeface="Arial"/>
                <a:cs typeface="Arial"/>
              </a:rPr>
              <a:t>T</a:t>
            </a:r>
            <a:r>
              <a:rPr sz="6500" i="1" dirty="0">
                <a:latin typeface="Arial"/>
                <a:cs typeface="Arial"/>
              </a:rPr>
              <a:t>A</a:t>
            </a:r>
            <a:r>
              <a:rPr sz="6500" i="1" spc="-495" dirty="0">
                <a:latin typeface="Arial"/>
                <a:cs typeface="Arial"/>
              </a:rPr>
              <a:t> </a:t>
            </a:r>
            <a:r>
              <a:rPr sz="6500" i="1" spc="-10" dirty="0">
                <a:latin typeface="Arial"/>
                <a:cs typeface="Arial"/>
              </a:rPr>
              <a:t>ANA</a:t>
            </a:r>
            <a:r>
              <a:rPr sz="6500" i="1" spc="-600" dirty="0">
                <a:latin typeface="Arial"/>
                <a:cs typeface="Arial"/>
              </a:rPr>
              <a:t>L</a:t>
            </a:r>
            <a:r>
              <a:rPr sz="6500" i="1" spc="-10" dirty="0">
                <a:latin typeface="Arial"/>
                <a:cs typeface="Arial"/>
              </a:rPr>
              <a:t>YSIS</a:t>
            </a:r>
            <a:endParaRPr sz="65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495771" y="1214437"/>
            <a:ext cx="1296670" cy="0"/>
          </a:xfrm>
          <a:custGeom>
            <a:avLst/>
            <a:gdLst/>
            <a:ahLst/>
            <a:cxnLst/>
            <a:rect l="l" t="t" r="r" b="b"/>
            <a:pathLst>
              <a:path w="1296670">
                <a:moveTo>
                  <a:pt x="0" y="0"/>
                </a:moveTo>
                <a:lnTo>
                  <a:pt x="1296456" y="0"/>
                </a:lnTo>
              </a:path>
            </a:pathLst>
          </a:custGeom>
          <a:ln w="380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0" y="2769153"/>
            <a:ext cx="18288000" cy="6389370"/>
            <a:chOff x="0" y="2769153"/>
            <a:chExt cx="18288000" cy="638937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783440"/>
              <a:ext cx="18287999" cy="6374847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0" y="2783440"/>
              <a:ext cx="18288000" cy="6360795"/>
            </a:xfrm>
            <a:custGeom>
              <a:avLst/>
              <a:gdLst/>
              <a:ahLst/>
              <a:cxnLst/>
              <a:rect l="l" t="t" r="r" b="b"/>
              <a:pathLst>
                <a:path w="18288000" h="6360795">
                  <a:moveTo>
                    <a:pt x="0" y="6360558"/>
                  </a:moveTo>
                  <a:lnTo>
                    <a:pt x="18287999" y="6360558"/>
                  </a:lnTo>
                </a:path>
                <a:path w="18288000" h="6360795">
                  <a:moveTo>
                    <a:pt x="0" y="0"/>
                  </a:moveTo>
                  <a:lnTo>
                    <a:pt x="18287999" y="0"/>
                  </a:lnTo>
                </a:path>
              </a:pathLst>
            </a:custGeom>
            <a:ln w="2857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Title 8">
            <a:extLst>
              <a:ext uri="{FF2B5EF4-FFF2-40B4-BE49-F238E27FC236}">
                <a16:creationId xmlns:a16="http://schemas.microsoft.com/office/drawing/2014/main" id="{0B846615-ABBF-4F70-90F8-2A1525A83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7089" y="423639"/>
            <a:ext cx="3793820" cy="415498"/>
          </a:xfrm>
        </p:spPr>
        <p:txBody>
          <a:bodyPr/>
          <a:lstStyle/>
          <a:p>
            <a:r>
              <a:rPr lang="en-US" dirty="0"/>
              <a:t>Submitted By: Himani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7637" y="173837"/>
            <a:ext cx="7101205" cy="2320925"/>
            <a:chOff x="147637" y="173837"/>
            <a:chExt cx="7101205" cy="2320925"/>
          </a:xfrm>
        </p:grpSpPr>
        <p:sp>
          <p:nvSpPr>
            <p:cNvPr id="3" name="object 3"/>
            <p:cNvSpPr/>
            <p:nvPr/>
          </p:nvSpPr>
          <p:spPr>
            <a:xfrm>
              <a:off x="152400" y="178599"/>
              <a:ext cx="7091680" cy="2311400"/>
            </a:xfrm>
            <a:custGeom>
              <a:avLst/>
              <a:gdLst/>
              <a:ahLst/>
              <a:cxnLst/>
              <a:rect l="l" t="t" r="r" b="b"/>
              <a:pathLst>
                <a:path w="7091680" h="2311400">
                  <a:moveTo>
                    <a:pt x="7091399" y="2311199"/>
                  </a:moveTo>
                  <a:lnTo>
                    <a:pt x="0" y="2311199"/>
                  </a:lnTo>
                  <a:lnTo>
                    <a:pt x="0" y="0"/>
                  </a:lnTo>
                  <a:lnTo>
                    <a:pt x="7091399" y="0"/>
                  </a:lnTo>
                  <a:lnTo>
                    <a:pt x="7091399" y="23111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52400" y="178599"/>
              <a:ext cx="7091680" cy="2311400"/>
            </a:xfrm>
            <a:custGeom>
              <a:avLst/>
              <a:gdLst/>
              <a:ahLst/>
              <a:cxnLst/>
              <a:rect l="l" t="t" r="r" b="b"/>
              <a:pathLst>
                <a:path w="7091680" h="2311400">
                  <a:moveTo>
                    <a:pt x="0" y="0"/>
                  </a:moveTo>
                  <a:lnTo>
                    <a:pt x="7091399" y="0"/>
                  </a:lnTo>
                  <a:lnTo>
                    <a:pt x="7091399" y="2311199"/>
                  </a:lnTo>
                  <a:lnTo>
                    <a:pt x="0" y="23111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12065621" y="4489645"/>
            <a:ext cx="5727700" cy="279844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248920" marR="65405" indent="-236854" algn="just">
              <a:lnSpc>
                <a:spcPts val="3620"/>
              </a:lnSpc>
              <a:spcBef>
                <a:spcPts val="300"/>
              </a:spcBef>
            </a:pPr>
            <a:r>
              <a:rPr sz="3100" spc="-105" dirty="0">
                <a:latin typeface="Lucida Sans Unicode"/>
                <a:cs typeface="Lucida Sans Unicode"/>
              </a:rPr>
              <a:t>□</a:t>
            </a:r>
            <a:r>
              <a:rPr sz="2850" spc="-105" dirty="0">
                <a:latin typeface="MS UI Gothic"/>
                <a:cs typeface="MS UI Gothic"/>
              </a:rPr>
              <a:t>➤</a:t>
            </a:r>
            <a:r>
              <a:rPr sz="2850" b="1" spc="-105" dirty="0">
                <a:latin typeface="Times New Roman"/>
                <a:cs typeface="Times New Roman"/>
              </a:rPr>
              <a:t>Most</a:t>
            </a:r>
            <a:r>
              <a:rPr sz="2850" b="1" spc="-100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number</a:t>
            </a:r>
            <a:r>
              <a:rPr sz="2850" b="1" dirty="0">
                <a:latin typeface="Times New Roman"/>
                <a:cs typeface="Times New Roman"/>
              </a:rPr>
              <a:t> of</a:t>
            </a:r>
            <a:r>
              <a:rPr sz="2850" b="1" spc="5" dirty="0">
                <a:latin typeface="Times New Roman"/>
                <a:cs typeface="Times New Roman"/>
              </a:rPr>
              <a:t> </a:t>
            </a:r>
            <a:r>
              <a:rPr sz="2850" b="1" spc="-40" dirty="0">
                <a:latin typeface="Times New Roman"/>
                <a:cs typeface="Times New Roman"/>
              </a:rPr>
              <a:t>Awards</a:t>
            </a:r>
            <a:r>
              <a:rPr sz="2850" b="1" spc="-35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with </a:t>
            </a:r>
            <a:r>
              <a:rPr sz="2850" b="1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Most</a:t>
            </a:r>
            <a:r>
              <a:rPr sz="2850" b="1" spc="-10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Nominees</a:t>
            </a:r>
            <a:endParaRPr sz="28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950">
              <a:latin typeface="Times New Roman"/>
              <a:cs typeface="Times New Roman"/>
            </a:endParaRPr>
          </a:p>
          <a:p>
            <a:pPr marL="248920" marR="5080" indent="-236854" algn="just">
              <a:lnSpc>
                <a:spcPct val="103899"/>
              </a:lnSpc>
            </a:pPr>
            <a:r>
              <a:rPr sz="3100" spc="-130" dirty="0">
                <a:latin typeface="Lucida Sans Unicode"/>
                <a:cs typeface="Lucida Sans Unicode"/>
              </a:rPr>
              <a:t>□</a:t>
            </a:r>
            <a:r>
              <a:rPr sz="2850" spc="-130" dirty="0">
                <a:latin typeface="MS UI Gothic"/>
                <a:cs typeface="MS UI Gothic"/>
              </a:rPr>
              <a:t>➤</a:t>
            </a:r>
            <a:r>
              <a:rPr sz="2850" b="1" spc="-130" dirty="0">
                <a:latin typeface="Times New Roman"/>
                <a:cs typeface="Times New Roman"/>
              </a:rPr>
              <a:t>The</a:t>
            </a:r>
            <a:r>
              <a:rPr sz="2850" b="1" spc="-125" dirty="0">
                <a:latin typeface="Times New Roman"/>
                <a:cs typeface="Times New Roman"/>
              </a:rPr>
              <a:t> </a:t>
            </a:r>
            <a:r>
              <a:rPr sz="2850" b="1" spc="-15" dirty="0">
                <a:latin typeface="Times New Roman"/>
                <a:cs typeface="Times New Roman"/>
              </a:rPr>
              <a:t>Green</a:t>
            </a:r>
            <a:r>
              <a:rPr sz="2850" b="1" spc="-10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bar shows</a:t>
            </a:r>
            <a:r>
              <a:rPr sz="2850" b="1" dirty="0">
                <a:latin typeface="Times New Roman"/>
                <a:cs typeface="Times New Roman"/>
              </a:rPr>
              <a:t> the</a:t>
            </a:r>
            <a:r>
              <a:rPr sz="2850" b="1" spc="5" dirty="0">
                <a:latin typeface="Times New Roman"/>
                <a:cs typeface="Times New Roman"/>
              </a:rPr>
              <a:t> </a:t>
            </a:r>
            <a:r>
              <a:rPr sz="2850" b="1" dirty="0">
                <a:latin typeface="Times New Roman"/>
                <a:cs typeface="Times New Roman"/>
              </a:rPr>
              <a:t>total </a:t>
            </a:r>
            <a:r>
              <a:rPr sz="2850" b="1" spc="5" dirty="0">
                <a:latin typeface="Times New Roman"/>
                <a:cs typeface="Times New Roman"/>
              </a:rPr>
              <a:t> </a:t>
            </a:r>
            <a:r>
              <a:rPr sz="2850" b="1" spc="-40" dirty="0">
                <a:latin typeface="Times New Roman"/>
                <a:cs typeface="Times New Roman"/>
              </a:rPr>
              <a:t>Awards </a:t>
            </a:r>
            <a:r>
              <a:rPr sz="2850" b="1" spc="-55" dirty="0">
                <a:latin typeface="Times New Roman"/>
                <a:cs typeface="Times New Roman"/>
              </a:rPr>
              <a:t>Won</a:t>
            </a:r>
            <a:r>
              <a:rPr sz="2850" b="1" spc="-50" dirty="0">
                <a:latin typeface="Times New Roman"/>
                <a:cs typeface="Times New Roman"/>
              </a:rPr>
              <a:t> </a:t>
            </a:r>
            <a:r>
              <a:rPr sz="2850" b="1" dirty="0">
                <a:latin typeface="Times New Roman"/>
                <a:cs typeface="Times New Roman"/>
              </a:rPr>
              <a:t>and </a:t>
            </a:r>
            <a:r>
              <a:rPr sz="2850" b="1" spc="-10" dirty="0">
                <a:latin typeface="Times New Roman"/>
                <a:cs typeface="Times New Roman"/>
              </a:rPr>
              <a:t>Blue </a:t>
            </a:r>
            <a:r>
              <a:rPr sz="2850" b="1" spc="-5" dirty="0">
                <a:latin typeface="Times New Roman"/>
                <a:cs typeface="Times New Roman"/>
              </a:rPr>
              <a:t>bar shows </a:t>
            </a:r>
            <a:r>
              <a:rPr sz="2850" b="1" dirty="0">
                <a:latin typeface="Times New Roman"/>
                <a:cs typeface="Times New Roman"/>
              </a:rPr>
              <a:t> the</a:t>
            </a:r>
            <a:r>
              <a:rPr sz="2850" b="1" spc="-5" dirty="0">
                <a:latin typeface="Times New Roman"/>
                <a:cs typeface="Times New Roman"/>
              </a:rPr>
              <a:t> </a:t>
            </a:r>
            <a:r>
              <a:rPr sz="2850" b="1" dirty="0">
                <a:latin typeface="Times New Roman"/>
                <a:cs typeface="Times New Roman"/>
              </a:rPr>
              <a:t>total</a:t>
            </a:r>
            <a:r>
              <a:rPr sz="2850" b="1" spc="705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Nominees</a:t>
            </a:r>
            <a:endParaRPr sz="28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3275" y="132891"/>
            <a:ext cx="635381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b="0" spc="-5" dirty="0">
                <a:latin typeface="Arial"/>
                <a:cs typeface="Arial"/>
              </a:rPr>
              <a:t>Most</a:t>
            </a:r>
            <a:r>
              <a:rPr sz="6500" b="0" spc="-290" dirty="0">
                <a:latin typeface="Arial"/>
                <a:cs typeface="Arial"/>
              </a:rPr>
              <a:t> </a:t>
            </a:r>
            <a:r>
              <a:rPr sz="6500" b="0" spc="-25" dirty="0">
                <a:latin typeface="Arial"/>
                <a:cs typeface="Arial"/>
              </a:rPr>
              <a:t>Awards</a:t>
            </a:r>
            <a:r>
              <a:rPr sz="6500" b="0" spc="-60" dirty="0">
                <a:latin typeface="Arial"/>
                <a:cs typeface="Arial"/>
              </a:rPr>
              <a:t> </a:t>
            </a:r>
            <a:r>
              <a:rPr sz="6500" b="0" spc="-5" dirty="0">
                <a:latin typeface="Arial"/>
                <a:cs typeface="Arial"/>
              </a:rPr>
              <a:t>and</a:t>
            </a:r>
            <a:endParaRPr sz="65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55975" y="1024749"/>
            <a:ext cx="6331585" cy="74295"/>
          </a:xfrm>
          <a:custGeom>
            <a:avLst/>
            <a:gdLst/>
            <a:ahLst/>
            <a:cxnLst/>
            <a:rect l="l" t="t" r="r" b="b"/>
            <a:pathLst>
              <a:path w="6331584" h="74294">
                <a:moveTo>
                  <a:pt x="6331157" y="74295"/>
                </a:moveTo>
                <a:lnTo>
                  <a:pt x="0" y="74295"/>
                </a:lnTo>
                <a:lnTo>
                  <a:pt x="0" y="0"/>
                </a:lnTo>
                <a:lnTo>
                  <a:pt x="6331157" y="0"/>
                </a:lnTo>
                <a:lnTo>
                  <a:pt x="6331157" y="742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43275" y="1430577"/>
            <a:ext cx="374078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i="1" spc="-5" dirty="0">
                <a:latin typeface="Arial"/>
                <a:cs typeface="Arial"/>
              </a:rPr>
              <a:t>Nominees</a:t>
            </a:r>
            <a:endParaRPr sz="65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55975" y="2322435"/>
            <a:ext cx="3716020" cy="74295"/>
          </a:xfrm>
          <a:custGeom>
            <a:avLst/>
            <a:gdLst/>
            <a:ahLst/>
            <a:cxnLst/>
            <a:rect l="l" t="t" r="r" b="b"/>
            <a:pathLst>
              <a:path w="3716020" h="74294">
                <a:moveTo>
                  <a:pt x="3715915" y="74295"/>
                </a:moveTo>
                <a:lnTo>
                  <a:pt x="0" y="74295"/>
                </a:lnTo>
                <a:lnTo>
                  <a:pt x="0" y="0"/>
                </a:lnTo>
                <a:lnTo>
                  <a:pt x="3715915" y="0"/>
                </a:lnTo>
                <a:lnTo>
                  <a:pt x="3715915" y="7429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2700350"/>
            <a:ext cx="11570024" cy="743424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5975" y="178600"/>
            <a:ext cx="14017249" cy="9955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049375">
              <a:lnSpc>
                <a:spcPct val="100000"/>
              </a:lnSpc>
              <a:spcBef>
                <a:spcPts val="100"/>
              </a:spcBef>
            </a:pPr>
            <a:r>
              <a:rPr sz="2850" b="0" i="0" spc="-10" dirty="0">
                <a:latin typeface="MS UI Gothic"/>
                <a:cs typeface="MS UI Gothic"/>
              </a:rPr>
              <a:t>➤</a:t>
            </a:r>
            <a:r>
              <a:rPr spc="-10" dirty="0"/>
              <a:t>Most</a:t>
            </a:r>
            <a:r>
              <a:rPr spc="-40" dirty="0"/>
              <a:t> </a:t>
            </a:r>
            <a:r>
              <a:rPr spc="-10" dirty="0"/>
              <a:t>Oscars</a:t>
            </a:r>
            <a:r>
              <a:rPr spc="-35" dirty="0"/>
              <a:t> </a:t>
            </a:r>
            <a:r>
              <a:rPr spc="-40" dirty="0"/>
              <a:t>Won</a:t>
            </a:r>
            <a:endParaRPr sz="2850">
              <a:latin typeface="MS UI Gothic"/>
              <a:cs typeface="MS UI Gothic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98699" y="4782647"/>
            <a:ext cx="3034665" cy="4597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50" spc="-10" dirty="0">
                <a:latin typeface="MS UI Gothic"/>
                <a:cs typeface="MS UI Gothic"/>
              </a:rPr>
              <a:t>➤</a:t>
            </a:r>
            <a:r>
              <a:rPr sz="2700" b="1" i="1" spc="-10" dirty="0">
                <a:latin typeface="Calibri"/>
                <a:cs typeface="Calibri"/>
              </a:rPr>
              <a:t>Most</a:t>
            </a:r>
            <a:r>
              <a:rPr sz="2700" b="1" i="1" spc="-35" dirty="0">
                <a:latin typeface="Calibri"/>
                <a:cs typeface="Calibri"/>
              </a:rPr>
              <a:t> </a:t>
            </a:r>
            <a:r>
              <a:rPr sz="2700" b="1" i="1" spc="-10" dirty="0">
                <a:latin typeface="Calibri"/>
                <a:cs typeface="Calibri"/>
              </a:rPr>
              <a:t>Emmies</a:t>
            </a:r>
            <a:r>
              <a:rPr sz="2700" b="1" i="1" spc="-30" dirty="0">
                <a:latin typeface="Calibri"/>
                <a:cs typeface="Calibri"/>
              </a:rPr>
              <a:t> </a:t>
            </a:r>
            <a:r>
              <a:rPr sz="2700" b="1" i="1" spc="-40" dirty="0">
                <a:latin typeface="Calibri"/>
                <a:cs typeface="Calibri"/>
              </a:rPr>
              <a:t>Won</a:t>
            </a:r>
            <a:endParaRPr sz="27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727249" y="7902397"/>
            <a:ext cx="3390265" cy="4597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50" spc="-10" dirty="0">
                <a:latin typeface="MS UI Gothic"/>
                <a:cs typeface="MS UI Gothic"/>
              </a:rPr>
              <a:t>➤</a:t>
            </a:r>
            <a:r>
              <a:rPr sz="2700" b="1" i="1" spc="-10" dirty="0">
                <a:latin typeface="Calibri"/>
                <a:cs typeface="Calibri"/>
              </a:rPr>
              <a:t>Most</a:t>
            </a:r>
            <a:r>
              <a:rPr sz="2700" b="1" i="1" spc="-45" dirty="0">
                <a:latin typeface="Calibri"/>
                <a:cs typeface="Calibri"/>
              </a:rPr>
              <a:t> </a:t>
            </a:r>
            <a:r>
              <a:rPr sz="2700" b="1" i="1" spc="-5" dirty="0">
                <a:latin typeface="Calibri"/>
                <a:cs typeface="Calibri"/>
              </a:rPr>
              <a:t>Grammies</a:t>
            </a:r>
            <a:r>
              <a:rPr sz="2700" b="1" i="1" spc="-40" dirty="0">
                <a:latin typeface="Calibri"/>
                <a:cs typeface="Calibri"/>
              </a:rPr>
              <a:t> Won</a:t>
            </a:r>
            <a:endParaRPr sz="2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56925"/>
            <a:ext cx="13758873" cy="815615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202537" y="180987"/>
            <a:ext cx="2259965" cy="981710"/>
            <a:chOff x="1202537" y="180987"/>
            <a:chExt cx="2259965" cy="981710"/>
          </a:xfrm>
        </p:grpSpPr>
        <p:sp>
          <p:nvSpPr>
            <p:cNvPr id="4" name="object 4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20883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1856105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i="0" spc="-20" dirty="0">
                <a:latin typeface="Arial MT"/>
                <a:cs typeface="Arial MT"/>
              </a:rPr>
              <a:t>Visuals</a:t>
            </a:r>
            <a:endParaRPr sz="4500">
              <a:latin typeface="Arial MT"/>
              <a:cs typeface="Arial M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431974" y="1901646"/>
            <a:ext cx="3062605" cy="1328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50" spc="-10" dirty="0">
                <a:latin typeface="MS UI Gothic"/>
                <a:cs typeface="MS UI Gothic"/>
              </a:rPr>
              <a:t>➤</a:t>
            </a:r>
            <a:r>
              <a:rPr sz="2850" b="1" spc="-10" dirty="0">
                <a:latin typeface="Times New Roman"/>
                <a:cs typeface="Times New Roman"/>
              </a:rPr>
              <a:t>Entertainers</a:t>
            </a:r>
            <a:r>
              <a:rPr sz="2850" b="1" spc="-85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who </a:t>
            </a:r>
            <a:r>
              <a:rPr sz="2850" b="1" spc="-695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won </a:t>
            </a:r>
            <a:r>
              <a:rPr sz="2850" b="1" dirty="0">
                <a:latin typeface="Times New Roman"/>
                <a:cs typeface="Times New Roman"/>
              </a:rPr>
              <a:t>the mega </a:t>
            </a:r>
            <a:r>
              <a:rPr sz="2850" b="1" spc="5" dirty="0">
                <a:latin typeface="Times New Roman"/>
                <a:cs typeface="Times New Roman"/>
              </a:rPr>
              <a:t> </a:t>
            </a:r>
            <a:r>
              <a:rPr sz="2850" b="1" dirty="0">
                <a:latin typeface="Times New Roman"/>
                <a:cs typeface="Times New Roman"/>
              </a:rPr>
              <a:t>awards</a:t>
            </a:r>
            <a:endParaRPr sz="28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431974" y="4507687"/>
            <a:ext cx="3218815" cy="3065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50" spc="-5" dirty="0">
                <a:latin typeface="MS UI Gothic"/>
                <a:cs typeface="MS UI Gothic"/>
              </a:rPr>
              <a:t>➤</a:t>
            </a:r>
            <a:r>
              <a:rPr sz="2850" b="1" spc="-5" dirty="0">
                <a:latin typeface="Times New Roman"/>
                <a:cs typeface="Times New Roman"/>
              </a:rPr>
              <a:t>Dark </a:t>
            </a:r>
            <a:r>
              <a:rPr sz="2850" b="1" spc="-20" dirty="0">
                <a:latin typeface="Times New Roman"/>
                <a:cs typeface="Times New Roman"/>
              </a:rPr>
              <a:t>Grey </a:t>
            </a:r>
            <a:r>
              <a:rPr sz="2850" b="1" spc="-5" dirty="0">
                <a:latin typeface="Times New Roman"/>
                <a:cs typeface="Times New Roman"/>
              </a:rPr>
              <a:t>shows </a:t>
            </a:r>
            <a:r>
              <a:rPr sz="2850" b="1" dirty="0">
                <a:latin typeface="Times New Roman"/>
                <a:cs typeface="Times New Roman"/>
              </a:rPr>
              <a:t> the </a:t>
            </a:r>
            <a:r>
              <a:rPr sz="2850" b="1" spc="-5" dirty="0">
                <a:latin typeface="Times New Roman"/>
                <a:cs typeface="Times New Roman"/>
              </a:rPr>
              <a:t>Oscars won </a:t>
            </a:r>
            <a:r>
              <a:rPr sz="2850" b="1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count, </a:t>
            </a:r>
            <a:r>
              <a:rPr sz="2850" b="1" spc="-20" dirty="0">
                <a:latin typeface="Times New Roman"/>
                <a:cs typeface="Times New Roman"/>
              </a:rPr>
              <a:t>Grey </a:t>
            </a:r>
            <a:r>
              <a:rPr sz="2850" b="1" spc="-5" dirty="0">
                <a:latin typeface="Times New Roman"/>
                <a:cs typeface="Times New Roman"/>
              </a:rPr>
              <a:t>shows </a:t>
            </a:r>
            <a:r>
              <a:rPr sz="2850" b="1" dirty="0">
                <a:latin typeface="Times New Roman"/>
                <a:cs typeface="Times New Roman"/>
              </a:rPr>
              <a:t> the </a:t>
            </a:r>
            <a:r>
              <a:rPr sz="2850" b="1" spc="-5" dirty="0">
                <a:latin typeface="Times New Roman"/>
                <a:cs typeface="Times New Roman"/>
              </a:rPr>
              <a:t>Grammy won </a:t>
            </a:r>
            <a:r>
              <a:rPr sz="2850" b="1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count</a:t>
            </a:r>
            <a:r>
              <a:rPr sz="2850" b="1" spc="-35" dirty="0">
                <a:latin typeface="Times New Roman"/>
                <a:cs typeface="Times New Roman"/>
              </a:rPr>
              <a:t> </a:t>
            </a:r>
            <a:r>
              <a:rPr sz="2850" b="1" dirty="0">
                <a:latin typeface="Times New Roman"/>
                <a:cs typeface="Times New Roman"/>
              </a:rPr>
              <a:t>and</a:t>
            </a:r>
            <a:r>
              <a:rPr sz="2850" b="1" spc="-25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light</a:t>
            </a:r>
            <a:r>
              <a:rPr sz="2850" b="1" spc="-30" dirty="0">
                <a:latin typeface="Times New Roman"/>
                <a:cs typeface="Times New Roman"/>
              </a:rPr>
              <a:t> </a:t>
            </a:r>
            <a:r>
              <a:rPr sz="2850" b="1" spc="-20" dirty="0">
                <a:latin typeface="Times New Roman"/>
                <a:cs typeface="Times New Roman"/>
              </a:rPr>
              <a:t>Grey </a:t>
            </a:r>
            <a:r>
              <a:rPr sz="2850" b="1" spc="-700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shows </a:t>
            </a:r>
            <a:r>
              <a:rPr sz="2850" b="1" dirty="0">
                <a:latin typeface="Times New Roman"/>
                <a:cs typeface="Times New Roman"/>
              </a:rPr>
              <a:t>the </a:t>
            </a:r>
            <a:r>
              <a:rPr sz="2850" b="1" spc="-10" dirty="0">
                <a:latin typeface="Times New Roman"/>
                <a:cs typeface="Times New Roman"/>
              </a:rPr>
              <a:t>Emmy </a:t>
            </a:r>
            <a:r>
              <a:rPr sz="2850" b="1" spc="-5" dirty="0">
                <a:latin typeface="Times New Roman"/>
                <a:cs typeface="Times New Roman"/>
              </a:rPr>
              <a:t> won</a:t>
            </a:r>
            <a:r>
              <a:rPr sz="2850" b="1" spc="-10" dirty="0">
                <a:latin typeface="Times New Roman"/>
                <a:cs typeface="Times New Roman"/>
              </a:rPr>
              <a:t> </a:t>
            </a:r>
            <a:r>
              <a:rPr sz="2850" b="1" spc="-5" dirty="0">
                <a:latin typeface="Times New Roman"/>
                <a:cs typeface="Times New Roman"/>
              </a:rPr>
              <a:t>count</a:t>
            </a:r>
            <a:endParaRPr sz="28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2259965" cy="981710"/>
            <a:chOff x="1202537" y="180987"/>
            <a:chExt cx="2259965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20883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1856739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2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Visuals</a:t>
            </a:r>
            <a:endParaRPr sz="45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42950" y="7986115"/>
            <a:ext cx="3949700" cy="520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50" spc="-80" dirty="0">
                <a:latin typeface="MS UI Gothic"/>
                <a:cs typeface="MS UI Gothic"/>
              </a:rPr>
              <a:t>➤</a:t>
            </a:r>
            <a:r>
              <a:rPr sz="3250" b="1" u="heavy" spc="-8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Top</a:t>
            </a:r>
            <a:r>
              <a:rPr sz="3250" b="1" u="heavy" spc="-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15</a:t>
            </a:r>
            <a:r>
              <a:rPr sz="3250" b="1" u="heavy" spc="-4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Entertainers</a:t>
            </a:r>
            <a:endParaRPr sz="325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309850"/>
            <a:ext cx="18135599" cy="606630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2259965" cy="981710"/>
            <a:chOff x="1202537" y="180987"/>
            <a:chExt cx="2259965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20883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2250440" cy="972185"/>
            </a:xfrm>
            <a:custGeom>
              <a:avLst/>
              <a:gdLst/>
              <a:ahLst/>
              <a:cxnLst/>
              <a:rect l="l" t="t" r="r" b="b"/>
              <a:pathLst>
                <a:path w="2250440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2088346" y="0"/>
                  </a:lnTo>
                  <a:lnTo>
                    <a:pt x="2150323" y="12327"/>
                  </a:lnTo>
                  <a:lnTo>
                    <a:pt x="2202864" y="47434"/>
                  </a:lnTo>
                  <a:lnTo>
                    <a:pt x="2237971" y="99976"/>
                  </a:lnTo>
                  <a:lnTo>
                    <a:pt x="2250299" y="161953"/>
                  </a:lnTo>
                  <a:lnTo>
                    <a:pt x="2250299" y="809746"/>
                  </a:lnTo>
                  <a:lnTo>
                    <a:pt x="2244514" y="852800"/>
                  </a:lnTo>
                  <a:lnTo>
                    <a:pt x="2228188" y="891487"/>
                  </a:lnTo>
                  <a:lnTo>
                    <a:pt x="2202864" y="924265"/>
                  </a:lnTo>
                  <a:lnTo>
                    <a:pt x="2170087" y="949588"/>
                  </a:lnTo>
                  <a:lnTo>
                    <a:pt x="2131400" y="965914"/>
                  </a:lnTo>
                  <a:lnTo>
                    <a:pt x="20883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1856739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2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Visuals</a:t>
            </a:r>
            <a:endParaRPr sz="45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723225" y="8995589"/>
            <a:ext cx="1504823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50" spc="-10" dirty="0">
                <a:latin typeface="MS UI Gothic"/>
                <a:cs typeface="MS UI Gothic"/>
              </a:rPr>
              <a:t>➤</a:t>
            </a:r>
            <a:r>
              <a:rPr sz="3250" b="1" u="heavy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This</a:t>
            </a:r>
            <a:r>
              <a:rPr sz="3250" b="1" u="heavy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Graph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shows the data 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according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to the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filters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provided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and </a:t>
            </a:r>
            <a:r>
              <a:rPr sz="3250" b="1" u="heavy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changes 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according </a:t>
            </a:r>
            <a:r>
              <a:rPr sz="3250" b="1" spc="-800" dirty="0"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to the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each </a:t>
            </a:r>
            <a:r>
              <a:rPr sz="3250" b="1" u="heavy" spc="-2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entertainer.It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is</a:t>
            </a:r>
            <a:r>
              <a:rPr sz="3250" b="1" u="heavy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the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3250" b="1" u="heavy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Individual data </a:t>
            </a:r>
            <a:r>
              <a:rPr sz="325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analysis.</a:t>
            </a:r>
            <a:endParaRPr sz="3250">
              <a:latin typeface="Times New Roman"/>
              <a:cs typeface="Times New Roman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1000" y="1309699"/>
            <a:ext cx="17714098" cy="747712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3710304" cy="981710"/>
            <a:chOff x="1202537" y="180987"/>
            <a:chExt cx="3710304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35385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329565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Dashboard</a:t>
            </a:r>
            <a:r>
              <a:rPr sz="4500" b="0" u="heavy" spc="-10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4500" b="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1</a:t>
            </a:r>
            <a:endParaRPr sz="45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200" y="1309850"/>
            <a:ext cx="18135599" cy="89771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3710304" cy="981710"/>
            <a:chOff x="1202537" y="180987"/>
            <a:chExt cx="3710304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35385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329565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Dashboard</a:t>
            </a:r>
            <a:r>
              <a:rPr sz="4500" b="0" u="heavy" spc="-10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4500" b="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2</a:t>
            </a:r>
            <a:endParaRPr sz="45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309850"/>
            <a:ext cx="17956999" cy="897714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3710304" cy="981710"/>
            <a:chOff x="1202537" y="180987"/>
            <a:chExt cx="3710304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35385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329565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Dashboard</a:t>
            </a:r>
            <a:r>
              <a:rPr sz="4500" b="0" u="heavy" spc="-10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4500" b="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3</a:t>
            </a:r>
            <a:endParaRPr sz="4500" dirty="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200" y="1309850"/>
            <a:ext cx="18135598" cy="897714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02537" y="180987"/>
            <a:ext cx="3710304" cy="981710"/>
            <a:chOff x="1202537" y="180987"/>
            <a:chExt cx="3710304" cy="981710"/>
          </a:xfrm>
        </p:grpSpPr>
        <p:sp>
          <p:nvSpPr>
            <p:cNvPr id="3" name="object 3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3538546" y="971699"/>
                  </a:move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07299" y="185749"/>
              <a:ext cx="3700779" cy="972185"/>
            </a:xfrm>
            <a:custGeom>
              <a:avLst/>
              <a:gdLst/>
              <a:ahLst/>
              <a:cxnLst/>
              <a:rect l="l" t="t" r="r" b="b"/>
              <a:pathLst>
                <a:path w="3700779" h="972185">
                  <a:moveTo>
                    <a:pt x="0" y="161953"/>
                  </a:moveTo>
                  <a:lnTo>
                    <a:pt x="5785" y="118899"/>
                  </a:lnTo>
                  <a:lnTo>
                    <a:pt x="22111" y="80212"/>
                  </a:lnTo>
                  <a:lnTo>
                    <a:pt x="47434" y="47435"/>
                  </a:lnTo>
                  <a:lnTo>
                    <a:pt x="80212" y="22111"/>
                  </a:lnTo>
                  <a:lnTo>
                    <a:pt x="118899" y="5785"/>
                  </a:lnTo>
                  <a:lnTo>
                    <a:pt x="161953" y="0"/>
                  </a:lnTo>
                  <a:lnTo>
                    <a:pt x="3538546" y="0"/>
                  </a:lnTo>
                  <a:lnTo>
                    <a:pt x="3600523" y="12327"/>
                  </a:lnTo>
                  <a:lnTo>
                    <a:pt x="3653064" y="47434"/>
                  </a:lnTo>
                  <a:lnTo>
                    <a:pt x="3688171" y="99976"/>
                  </a:lnTo>
                  <a:lnTo>
                    <a:pt x="3700499" y="161953"/>
                  </a:lnTo>
                  <a:lnTo>
                    <a:pt x="3700499" y="809746"/>
                  </a:lnTo>
                  <a:lnTo>
                    <a:pt x="3694714" y="852800"/>
                  </a:lnTo>
                  <a:lnTo>
                    <a:pt x="3678388" y="891487"/>
                  </a:lnTo>
                  <a:lnTo>
                    <a:pt x="3653064" y="924265"/>
                  </a:lnTo>
                  <a:lnTo>
                    <a:pt x="3620287" y="949588"/>
                  </a:lnTo>
                  <a:lnTo>
                    <a:pt x="3581600" y="965914"/>
                  </a:lnTo>
                  <a:lnTo>
                    <a:pt x="3538546" y="971699"/>
                  </a:lnTo>
                  <a:lnTo>
                    <a:pt x="161953" y="971699"/>
                  </a:lnTo>
                  <a:lnTo>
                    <a:pt x="118899" y="965914"/>
                  </a:lnTo>
                  <a:lnTo>
                    <a:pt x="80212" y="949588"/>
                  </a:lnTo>
                  <a:lnTo>
                    <a:pt x="47434" y="924265"/>
                  </a:lnTo>
                  <a:lnTo>
                    <a:pt x="22111" y="891487"/>
                  </a:lnTo>
                  <a:lnTo>
                    <a:pt x="5785" y="852800"/>
                  </a:lnTo>
                  <a:lnTo>
                    <a:pt x="0" y="809746"/>
                  </a:lnTo>
                  <a:lnTo>
                    <a:pt x="0" y="161953"/>
                  </a:lnTo>
                  <a:close/>
                </a:path>
              </a:pathLst>
            </a:custGeom>
            <a:ln w="9524">
              <a:solidFill>
                <a:srgbClr val="1F497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27759" y="293140"/>
            <a:ext cx="3295650" cy="71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500" b="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Dashboard</a:t>
            </a:r>
            <a:r>
              <a:rPr sz="4500" b="0" u="heavy" spc="-10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4500" b="0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4</a:t>
            </a:r>
            <a:endParaRPr sz="4500">
              <a:latin typeface="Arial"/>
              <a:cs typeface="Arial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1309850"/>
            <a:ext cx="17935576" cy="897714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27783" y="1123963"/>
            <a:ext cx="162941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0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Analysis</a:t>
            </a:r>
            <a:endParaRPr sz="34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79211" y="1774463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700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79211" y="1028700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700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274748" y="2499367"/>
            <a:ext cx="14818994" cy="7124065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653415" indent="-243840">
              <a:lnSpc>
                <a:spcPts val="3740"/>
              </a:lnSpc>
              <a:spcBef>
                <a:spcPts val="310"/>
              </a:spcBef>
            </a:pPr>
            <a:r>
              <a:rPr sz="3250" i="1" spc="-50" dirty="0">
                <a:latin typeface="Arial"/>
                <a:cs typeface="Arial"/>
              </a:rPr>
              <a:t>□</a:t>
            </a: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95" dirty="0">
                <a:latin typeface="MS UI Gothic"/>
                <a:cs typeface="MS UI Gothic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Meryl</a:t>
            </a:r>
            <a:r>
              <a:rPr sz="2950" b="1" i="1" spc="9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streep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is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the</a:t>
            </a:r>
            <a:r>
              <a:rPr sz="2950" b="1" i="1" spc="8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best</a:t>
            </a:r>
            <a:r>
              <a:rPr sz="2950" b="1" i="1" spc="9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entertainer</a:t>
            </a:r>
            <a:r>
              <a:rPr sz="2950" b="1" i="1" spc="80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with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177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total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wins</a:t>
            </a:r>
            <a:r>
              <a:rPr sz="2950" b="1" i="1" spc="8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including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3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Oscars</a:t>
            </a:r>
            <a:r>
              <a:rPr sz="2950" b="1" i="1" spc="9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and</a:t>
            </a:r>
            <a:r>
              <a:rPr sz="2950" b="1" i="1" spc="9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3</a:t>
            </a:r>
            <a:r>
              <a:rPr sz="2950" b="1" i="1" spc="85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Emmys </a:t>
            </a:r>
            <a:r>
              <a:rPr sz="2950" b="1" i="1" spc="-72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also</a:t>
            </a:r>
            <a:r>
              <a:rPr sz="2950" b="1" i="1" spc="-5" dirty="0">
                <a:latin typeface="Times New Roman"/>
                <a:cs typeface="Times New Roman"/>
              </a:rPr>
              <a:t> she has </a:t>
            </a:r>
            <a:r>
              <a:rPr sz="2950" b="1" i="1" dirty="0">
                <a:latin typeface="Times New Roman"/>
                <a:cs typeface="Times New Roman"/>
              </a:rPr>
              <a:t>540 </a:t>
            </a:r>
            <a:r>
              <a:rPr sz="2950" b="1" i="1" spc="-5" dirty="0">
                <a:latin typeface="Times New Roman"/>
                <a:cs typeface="Times New Roman"/>
              </a:rPr>
              <a:t>nominees</a:t>
            </a:r>
            <a:endParaRPr sz="2950">
              <a:latin typeface="Times New Roman"/>
              <a:cs typeface="Times New Roman"/>
            </a:endParaRPr>
          </a:p>
          <a:p>
            <a:pPr marL="361950">
              <a:lnSpc>
                <a:spcPts val="3540"/>
              </a:lnSpc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5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</a:tabLst>
            </a:pP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180" dirty="0">
                <a:latin typeface="MS UI Gothic"/>
                <a:cs typeface="MS UI Gothic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Mos</a:t>
            </a:r>
            <a:r>
              <a:rPr sz="2950" b="1" i="1" dirty="0">
                <a:latin typeface="Times New Roman"/>
                <a:cs typeface="Times New Roman"/>
              </a:rPr>
              <a:t>t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of </a:t>
            </a:r>
            <a:r>
              <a:rPr sz="2950" b="1" i="1" spc="-5" dirty="0">
                <a:latin typeface="Times New Roman"/>
                <a:cs typeface="Times New Roman"/>
              </a:rPr>
              <a:t>th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Entertainer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are </a:t>
            </a:r>
            <a:r>
              <a:rPr sz="2950" b="1" i="1" spc="-10" dirty="0">
                <a:latin typeface="Times New Roman"/>
                <a:cs typeface="Times New Roman"/>
              </a:rPr>
              <a:t>Fro</a:t>
            </a:r>
            <a:r>
              <a:rPr sz="2950" b="1" i="1" dirty="0">
                <a:latin typeface="Times New Roman"/>
                <a:cs typeface="Times New Roman"/>
              </a:rPr>
              <a:t>m</a:t>
            </a:r>
            <a:r>
              <a:rPr sz="2950" b="1" i="1" spc="-114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Actor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categor</a:t>
            </a:r>
            <a:r>
              <a:rPr sz="2950" b="1" i="1" spc="-114" dirty="0">
                <a:latin typeface="Times New Roman"/>
                <a:cs typeface="Times New Roman"/>
              </a:rPr>
              <a:t>y</a:t>
            </a:r>
            <a:r>
              <a:rPr sz="2950" b="1" i="1" dirty="0">
                <a:latin typeface="Times New Roman"/>
                <a:cs typeface="Times New Roman"/>
              </a:rPr>
              <a:t>.</a:t>
            </a:r>
            <a:endParaRPr sz="2950">
              <a:latin typeface="Times New Roman"/>
              <a:cs typeface="Times New Roman"/>
            </a:endParaRPr>
          </a:p>
          <a:p>
            <a:pPr marL="41910">
              <a:lnSpc>
                <a:spcPct val="100000"/>
              </a:lnSpc>
              <a:spcBef>
                <a:spcPts val="140"/>
              </a:spcBef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5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</a:tabLst>
            </a:pP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180" dirty="0">
                <a:latin typeface="MS UI Gothic"/>
                <a:cs typeface="MS UI Gothic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Katherin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Hepbur</a:t>
            </a:r>
            <a:r>
              <a:rPr sz="2950" b="1" i="1" dirty="0">
                <a:latin typeface="Times New Roman"/>
                <a:cs typeface="Times New Roman"/>
              </a:rPr>
              <a:t>n</a:t>
            </a:r>
            <a:r>
              <a:rPr sz="2950" b="1" i="1" spc="-5" dirty="0">
                <a:latin typeface="Times New Roman"/>
                <a:cs typeface="Times New Roman"/>
              </a:rPr>
              <a:t> ha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5" dirty="0">
                <a:latin typeface="Times New Roman"/>
                <a:cs typeface="Times New Roman"/>
              </a:rPr>
              <a:t> th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5" dirty="0">
                <a:latin typeface="Times New Roman"/>
                <a:cs typeface="Times New Roman"/>
              </a:rPr>
              <a:t> Highes</a:t>
            </a:r>
            <a:r>
              <a:rPr sz="2950" b="1" i="1" dirty="0">
                <a:latin typeface="Times New Roman"/>
                <a:cs typeface="Times New Roman"/>
              </a:rPr>
              <a:t>t</a:t>
            </a:r>
            <a:r>
              <a:rPr sz="2950" b="1" i="1" spc="-5" dirty="0">
                <a:latin typeface="Times New Roman"/>
                <a:cs typeface="Times New Roman"/>
              </a:rPr>
              <a:t> Oscar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(4).</a:t>
            </a:r>
            <a:endParaRPr sz="2950">
              <a:latin typeface="Times New Roman"/>
              <a:cs typeface="Times New Roman"/>
            </a:endParaRPr>
          </a:p>
          <a:p>
            <a:pPr marL="41910">
              <a:lnSpc>
                <a:spcPct val="100000"/>
              </a:lnSpc>
              <a:spcBef>
                <a:spcPts val="140"/>
              </a:spcBef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5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</a:tabLst>
            </a:pP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180" dirty="0">
                <a:latin typeface="MS UI Gothic"/>
                <a:cs typeface="MS UI Gothic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Opra</a:t>
            </a:r>
            <a:r>
              <a:rPr sz="2950" b="1" i="1" dirty="0">
                <a:latin typeface="Times New Roman"/>
                <a:cs typeface="Times New Roman"/>
              </a:rPr>
              <a:t>h</a:t>
            </a:r>
            <a:r>
              <a:rPr sz="2950" b="1" i="1" spc="-55" dirty="0">
                <a:latin typeface="Times New Roman"/>
                <a:cs typeface="Times New Roman"/>
              </a:rPr>
              <a:t> </a:t>
            </a:r>
            <a:r>
              <a:rPr sz="2950" b="1" i="1" spc="-110" dirty="0">
                <a:latin typeface="Times New Roman"/>
                <a:cs typeface="Times New Roman"/>
              </a:rPr>
              <a:t>W</a:t>
            </a:r>
            <a:r>
              <a:rPr sz="2950" b="1" i="1" spc="-5" dirty="0">
                <a:latin typeface="Times New Roman"/>
                <a:cs typeface="Times New Roman"/>
              </a:rPr>
              <a:t>infre</a:t>
            </a:r>
            <a:r>
              <a:rPr sz="2950" b="1" i="1" dirty="0">
                <a:latin typeface="Times New Roman"/>
                <a:cs typeface="Times New Roman"/>
              </a:rPr>
              <a:t>y</a:t>
            </a:r>
            <a:r>
              <a:rPr sz="2950" b="1" i="1" spc="-5" dirty="0">
                <a:latin typeface="Times New Roman"/>
                <a:cs typeface="Times New Roman"/>
              </a:rPr>
              <a:t> ha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5" dirty="0">
                <a:latin typeface="Times New Roman"/>
                <a:cs typeface="Times New Roman"/>
              </a:rPr>
              <a:t> th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5" dirty="0">
                <a:latin typeface="Times New Roman"/>
                <a:cs typeface="Times New Roman"/>
              </a:rPr>
              <a:t> Highes</a:t>
            </a:r>
            <a:r>
              <a:rPr sz="2950" b="1" i="1" dirty="0">
                <a:latin typeface="Times New Roman"/>
                <a:cs typeface="Times New Roman"/>
              </a:rPr>
              <a:t>t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Emmie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(18).</a:t>
            </a:r>
            <a:endParaRPr sz="2950">
              <a:latin typeface="Times New Roman"/>
              <a:cs typeface="Times New Roman"/>
            </a:endParaRPr>
          </a:p>
          <a:p>
            <a:pPr marL="41910">
              <a:lnSpc>
                <a:spcPct val="100000"/>
              </a:lnSpc>
              <a:spcBef>
                <a:spcPts val="145"/>
              </a:spcBef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0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</a:tabLst>
            </a:pP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180" dirty="0">
                <a:latin typeface="MS UI Gothic"/>
                <a:cs typeface="MS UI Gothic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Stevi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55" dirty="0">
                <a:latin typeface="Times New Roman"/>
                <a:cs typeface="Times New Roman"/>
              </a:rPr>
              <a:t> </a:t>
            </a:r>
            <a:r>
              <a:rPr sz="2950" b="1" i="1" spc="-220" dirty="0">
                <a:latin typeface="Times New Roman"/>
                <a:cs typeface="Times New Roman"/>
              </a:rPr>
              <a:t>W</a:t>
            </a:r>
            <a:r>
              <a:rPr sz="2950" b="1" i="1" dirty="0">
                <a:latin typeface="Times New Roman"/>
                <a:cs typeface="Times New Roman"/>
              </a:rPr>
              <a:t>onder </a:t>
            </a:r>
            <a:r>
              <a:rPr sz="2950" b="1" i="1" spc="-5" dirty="0">
                <a:latin typeface="Times New Roman"/>
                <a:cs typeface="Times New Roman"/>
              </a:rPr>
              <a:t>ha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5" dirty="0">
                <a:latin typeface="Times New Roman"/>
                <a:cs typeface="Times New Roman"/>
              </a:rPr>
              <a:t> th</a:t>
            </a:r>
            <a:r>
              <a:rPr sz="2950" b="1" i="1" dirty="0">
                <a:latin typeface="Times New Roman"/>
                <a:cs typeface="Times New Roman"/>
              </a:rPr>
              <a:t>e</a:t>
            </a:r>
            <a:r>
              <a:rPr sz="2950" b="1" i="1" spc="-5" dirty="0">
                <a:latin typeface="Times New Roman"/>
                <a:cs typeface="Times New Roman"/>
              </a:rPr>
              <a:t> Highes</a:t>
            </a:r>
            <a:r>
              <a:rPr sz="2950" b="1" i="1" dirty="0">
                <a:latin typeface="Times New Roman"/>
                <a:cs typeface="Times New Roman"/>
              </a:rPr>
              <a:t>t</a:t>
            </a:r>
            <a:r>
              <a:rPr sz="2950" b="1" i="1" spc="-5" dirty="0">
                <a:latin typeface="Times New Roman"/>
                <a:cs typeface="Times New Roman"/>
              </a:rPr>
              <a:t> Grammie</a:t>
            </a:r>
            <a:r>
              <a:rPr sz="2950" b="1" i="1" dirty="0">
                <a:latin typeface="Times New Roman"/>
                <a:cs typeface="Times New Roman"/>
              </a:rPr>
              <a:t>s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(24).</a:t>
            </a:r>
            <a:endParaRPr sz="2950">
              <a:latin typeface="Times New Roman"/>
              <a:cs typeface="Times New Roman"/>
            </a:endParaRPr>
          </a:p>
          <a:p>
            <a:pPr marL="41910">
              <a:lnSpc>
                <a:spcPct val="100000"/>
              </a:lnSpc>
              <a:spcBef>
                <a:spcPts val="145"/>
              </a:spcBef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0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  <a:tab pos="6012815" algn="l"/>
              </a:tabLst>
            </a:pPr>
            <a:r>
              <a:rPr sz="3000" spc="-50" dirty="0">
                <a:latin typeface="MS UI Gothic"/>
                <a:cs typeface="MS UI Gothic"/>
              </a:rPr>
              <a:t>➤</a:t>
            </a:r>
            <a:r>
              <a:rPr sz="3000" spc="-175" dirty="0">
                <a:latin typeface="MS UI Gothic"/>
                <a:cs typeface="MS UI Gothic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Stevie</a:t>
            </a:r>
            <a:r>
              <a:rPr sz="2950" b="1" i="1" spc="-50" dirty="0">
                <a:latin typeface="Times New Roman"/>
                <a:cs typeface="Times New Roman"/>
              </a:rPr>
              <a:t> </a:t>
            </a:r>
            <a:r>
              <a:rPr sz="2950" b="1" i="1" spc="-40" dirty="0">
                <a:latin typeface="Times New Roman"/>
                <a:cs typeface="Times New Roman"/>
              </a:rPr>
              <a:t>Wonder</a:t>
            </a:r>
            <a:r>
              <a:rPr sz="2950" b="1" i="1" spc="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has</a:t>
            </a:r>
            <a:r>
              <a:rPr sz="2950" b="1" i="1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the</a:t>
            </a:r>
            <a:r>
              <a:rPr sz="2950" b="1" i="1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Highest	</a:t>
            </a:r>
            <a:r>
              <a:rPr sz="2950" b="1" i="1" spc="-10" dirty="0">
                <a:latin typeface="Times New Roman"/>
                <a:cs typeface="Times New Roman"/>
              </a:rPr>
              <a:t>Known</a:t>
            </a:r>
            <a:r>
              <a:rPr sz="2950" b="1" i="1" spc="-2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awards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(24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Grammies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+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1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Oscar)</a:t>
            </a:r>
            <a:endParaRPr sz="2950">
              <a:latin typeface="Times New Roman"/>
              <a:cs typeface="Times New Roman"/>
            </a:endParaRPr>
          </a:p>
          <a:p>
            <a:pPr marL="41910">
              <a:lnSpc>
                <a:spcPct val="100000"/>
              </a:lnSpc>
              <a:spcBef>
                <a:spcPts val="145"/>
              </a:spcBef>
            </a:pPr>
            <a:r>
              <a:rPr sz="2950" b="1" i="1" spc="509" dirty="0">
                <a:latin typeface="Times New Roman"/>
                <a:cs typeface="Times New Roman"/>
              </a:rPr>
              <a:t>□</a:t>
            </a:r>
            <a:endParaRPr sz="2950">
              <a:latin typeface="Times New Roman"/>
              <a:cs typeface="Times New Roman"/>
            </a:endParaRPr>
          </a:p>
          <a:p>
            <a:pPr marL="653415" indent="-612140">
              <a:lnSpc>
                <a:spcPct val="100000"/>
              </a:lnSpc>
              <a:spcBef>
                <a:spcPts val="100"/>
              </a:spcBef>
              <a:buSzPct val="98333"/>
              <a:buFont typeface="Times New Roman"/>
              <a:buChar char="□"/>
              <a:tabLst>
                <a:tab pos="653415" algn="l"/>
                <a:tab pos="654050" algn="l"/>
              </a:tabLst>
            </a:pPr>
            <a:r>
              <a:rPr sz="3000" spc="-15" dirty="0">
                <a:latin typeface="MS UI Gothic"/>
                <a:cs typeface="MS UI Gothic"/>
              </a:rPr>
              <a:t>➤</a:t>
            </a:r>
            <a:r>
              <a:rPr sz="2950" b="1" i="1" spc="-15" dirty="0">
                <a:latin typeface="Times New Roman"/>
                <a:cs typeface="Times New Roman"/>
              </a:rPr>
              <a:t>There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are</a:t>
            </a:r>
            <a:r>
              <a:rPr sz="2950" b="1" i="1" spc="-5" dirty="0">
                <a:latin typeface="Times New Roman"/>
                <a:cs typeface="Times New Roman"/>
              </a:rPr>
              <a:t> very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less</a:t>
            </a:r>
            <a:r>
              <a:rPr sz="2950" b="1" i="1" spc="-10" dirty="0">
                <a:latin typeface="Times New Roman"/>
                <a:cs typeface="Times New Roman"/>
              </a:rPr>
              <a:t> </a:t>
            </a:r>
            <a:r>
              <a:rPr sz="2950" b="1" i="1" spc="-5" dirty="0">
                <a:latin typeface="Times New Roman"/>
                <a:cs typeface="Times New Roman"/>
              </a:rPr>
              <a:t>entertainers </a:t>
            </a:r>
            <a:r>
              <a:rPr sz="2950" b="1" i="1" spc="-10" dirty="0">
                <a:latin typeface="Times New Roman"/>
                <a:cs typeface="Times New Roman"/>
              </a:rPr>
              <a:t>who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spc="-10" dirty="0">
                <a:latin typeface="Times New Roman"/>
                <a:cs typeface="Times New Roman"/>
              </a:rPr>
              <a:t>won</a:t>
            </a:r>
            <a:r>
              <a:rPr sz="2950" b="1" i="1" spc="-1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awards</a:t>
            </a:r>
            <a:r>
              <a:rPr sz="2950" b="1" i="1" spc="-5" dirty="0">
                <a:latin typeface="Times New Roman"/>
                <a:cs typeface="Times New Roman"/>
              </a:rPr>
              <a:t> </a:t>
            </a:r>
            <a:r>
              <a:rPr sz="2950" b="1" i="1" dirty="0">
                <a:latin typeface="Times New Roman"/>
                <a:cs typeface="Times New Roman"/>
              </a:rPr>
              <a:t>from</a:t>
            </a:r>
            <a:r>
              <a:rPr sz="2950" b="1" i="1" spc="-5" dirty="0">
                <a:latin typeface="Times New Roman"/>
                <a:cs typeface="Times New Roman"/>
              </a:rPr>
              <a:t> their </a:t>
            </a:r>
            <a:r>
              <a:rPr sz="2950" b="1" i="1" dirty="0">
                <a:latin typeface="Times New Roman"/>
                <a:cs typeface="Times New Roman"/>
              </a:rPr>
              <a:t>breakthrough</a:t>
            </a:r>
            <a:endParaRPr sz="29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50" spc="560" dirty="0">
                <a:latin typeface="Times New Roman"/>
                <a:cs typeface="Times New Roman"/>
              </a:rPr>
              <a:t>□</a:t>
            </a:r>
            <a:endParaRPr sz="3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34475" y="0"/>
            <a:ext cx="8053705" cy="10273030"/>
            <a:chOff x="9134475" y="0"/>
            <a:chExt cx="8053705" cy="102730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34475" y="420319"/>
              <a:ext cx="8024812" cy="9446361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159287" y="0"/>
              <a:ext cx="28575" cy="10273030"/>
            </a:xfrm>
            <a:custGeom>
              <a:avLst/>
              <a:gdLst/>
              <a:ahLst/>
              <a:cxnLst/>
              <a:rect l="l" t="t" r="r" b="b"/>
              <a:pathLst>
                <a:path w="28575" h="10273030">
                  <a:moveTo>
                    <a:pt x="28574" y="10272713"/>
                  </a:moveTo>
                  <a:lnTo>
                    <a:pt x="0" y="10272713"/>
                  </a:lnTo>
                  <a:lnTo>
                    <a:pt x="0" y="0"/>
                  </a:lnTo>
                  <a:lnTo>
                    <a:pt x="28574" y="0"/>
                  </a:lnTo>
                  <a:lnTo>
                    <a:pt x="28574" y="10272713"/>
                  </a:lnTo>
                  <a:close/>
                </a:path>
              </a:pathLst>
            </a:custGeom>
            <a:solidFill>
              <a:srgbClr val="CEC9B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30249" y="2222329"/>
            <a:ext cx="5495925" cy="5969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85" dirty="0">
                <a:latin typeface="MS PGothic"/>
                <a:cs typeface="MS PGothic"/>
              </a:rPr>
              <a:t>➤</a:t>
            </a:r>
            <a:r>
              <a:rPr sz="3000" b="1" spc="-185" dirty="0">
                <a:latin typeface="Arial"/>
                <a:cs typeface="Arial"/>
              </a:rPr>
              <a:t>Introduction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latin typeface="MS PGothic"/>
                <a:cs typeface="MS PGothic"/>
              </a:rPr>
              <a:t>➤</a:t>
            </a:r>
            <a:r>
              <a:rPr sz="3000" b="1" spc="-305" dirty="0">
                <a:latin typeface="Arial"/>
                <a:cs typeface="Arial"/>
              </a:rPr>
              <a:t>Gi</a:t>
            </a:r>
            <a:r>
              <a:rPr sz="3000" b="1" spc="-355" dirty="0">
                <a:latin typeface="Arial"/>
                <a:cs typeface="Arial"/>
              </a:rPr>
              <a:t>v</a:t>
            </a:r>
            <a:r>
              <a:rPr sz="3000" b="1" spc="-250" dirty="0">
                <a:latin typeface="Arial"/>
                <a:cs typeface="Arial"/>
              </a:rPr>
              <a:t>en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515" dirty="0">
                <a:latin typeface="Arial"/>
                <a:cs typeface="Arial"/>
              </a:rPr>
              <a:t>T</a:t>
            </a:r>
            <a:r>
              <a:rPr sz="3000" b="1" spc="-365" dirty="0">
                <a:latin typeface="Arial"/>
                <a:cs typeface="Arial"/>
              </a:rPr>
              <a:t>asks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latin typeface="MS PGothic"/>
                <a:cs typeface="MS PGothic"/>
              </a:rPr>
              <a:t>➤</a:t>
            </a:r>
            <a:r>
              <a:rPr sz="3000" b="1" spc="-220" dirty="0">
                <a:latin typeface="Arial"/>
                <a:cs typeface="Arial"/>
              </a:rPr>
              <a:t>D</a:t>
            </a:r>
            <a:r>
              <a:rPr sz="3000" b="1" spc="-150" dirty="0">
                <a:latin typeface="Arial"/>
                <a:cs typeface="Arial"/>
              </a:rPr>
              <a:t>ata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365" dirty="0">
                <a:latin typeface="Arial"/>
                <a:cs typeface="Arial"/>
              </a:rPr>
              <a:t>P</a:t>
            </a:r>
            <a:r>
              <a:rPr sz="3000" b="1" spc="-220" dirty="0">
                <a:latin typeface="Arial"/>
                <a:cs typeface="Arial"/>
              </a:rPr>
              <a:t>rep</a:t>
            </a:r>
            <a:r>
              <a:rPr sz="3000" b="1" spc="-254" dirty="0">
                <a:latin typeface="Arial"/>
                <a:cs typeface="Arial"/>
              </a:rPr>
              <a:t>a</a:t>
            </a:r>
            <a:r>
              <a:rPr sz="3000" b="1" spc="-155" dirty="0">
                <a:latin typeface="Arial"/>
                <a:cs typeface="Arial"/>
              </a:rPr>
              <a:t>r</a:t>
            </a:r>
            <a:r>
              <a:rPr sz="3000" b="1" spc="-135" dirty="0">
                <a:latin typeface="Arial"/>
                <a:cs typeface="Arial"/>
              </a:rPr>
              <a:t>ati</a:t>
            </a:r>
            <a:r>
              <a:rPr sz="3000" b="1" spc="-235" dirty="0">
                <a:latin typeface="Arial"/>
                <a:cs typeface="Arial"/>
              </a:rPr>
              <a:t>o</a:t>
            </a:r>
            <a:r>
              <a:rPr sz="3000" b="1" spc="-250" dirty="0">
                <a:latin typeface="Arial"/>
                <a:cs typeface="Arial"/>
              </a:rPr>
              <a:t>n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250" dirty="0">
                <a:latin typeface="Arial"/>
                <a:cs typeface="Arial"/>
              </a:rPr>
              <a:t>and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220" dirty="0">
                <a:latin typeface="Arial"/>
                <a:cs typeface="Arial"/>
              </a:rPr>
              <a:t>D</a:t>
            </a:r>
            <a:r>
              <a:rPr sz="3000" b="1" spc="-430" dirty="0">
                <a:latin typeface="Arial"/>
                <a:cs typeface="Arial"/>
              </a:rPr>
              <a:t>es</a:t>
            </a:r>
            <a:r>
              <a:rPr sz="3000" b="1" spc="-445" dirty="0">
                <a:latin typeface="Arial"/>
                <a:cs typeface="Arial"/>
              </a:rPr>
              <a:t>c</a:t>
            </a:r>
            <a:r>
              <a:rPr sz="3000" b="1" spc="-105" dirty="0">
                <a:latin typeface="Arial"/>
                <a:cs typeface="Arial"/>
              </a:rPr>
              <a:t>r</a:t>
            </a:r>
            <a:r>
              <a:rPr sz="3000" b="1" spc="-85" dirty="0">
                <a:latin typeface="Arial"/>
                <a:cs typeface="Arial"/>
              </a:rPr>
              <a:t>i</a:t>
            </a:r>
            <a:r>
              <a:rPr sz="3000" b="1" spc="-150" dirty="0">
                <a:latin typeface="Arial"/>
                <a:cs typeface="Arial"/>
              </a:rPr>
              <a:t>pti</a:t>
            </a:r>
            <a:r>
              <a:rPr sz="3000" b="1" spc="-245" dirty="0">
                <a:latin typeface="Arial"/>
                <a:cs typeface="Arial"/>
              </a:rPr>
              <a:t>o</a:t>
            </a:r>
            <a:r>
              <a:rPr sz="3000" b="1" spc="-250" dirty="0">
                <a:latin typeface="Arial"/>
                <a:cs typeface="Arial"/>
              </a:rPr>
              <a:t>n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3000" spc="-235" dirty="0">
                <a:latin typeface="MS PGothic"/>
                <a:cs typeface="MS PGothic"/>
              </a:rPr>
              <a:t>➤</a:t>
            </a:r>
            <a:r>
              <a:rPr sz="3000" b="1" spc="-235" dirty="0">
                <a:latin typeface="Arial"/>
                <a:cs typeface="Arial"/>
              </a:rPr>
              <a:t>Visuals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4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latin typeface="MS PGothic"/>
                <a:cs typeface="MS PGothic"/>
              </a:rPr>
              <a:t>➤</a:t>
            </a:r>
            <a:r>
              <a:rPr sz="3000" b="1" spc="-345" dirty="0">
                <a:latin typeface="Arial"/>
                <a:cs typeface="Arial"/>
              </a:rPr>
              <a:t>A</a:t>
            </a:r>
            <a:r>
              <a:rPr sz="3000" b="1" spc="-220" dirty="0">
                <a:latin typeface="Arial"/>
                <a:cs typeface="Arial"/>
              </a:rPr>
              <a:t>bout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515" dirty="0">
                <a:latin typeface="Arial"/>
                <a:cs typeface="Arial"/>
              </a:rPr>
              <a:t>T</a:t>
            </a:r>
            <a:r>
              <a:rPr sz="3000" b="1" spc="-320" dirty="0">
                <a:latin typeface="Arial"/>
                <a:cs typeface="Arial"/>
              </a:rPr>
              <a:t>ools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250" dirty="0">
                <a:latin typeface="Arial"/>
                <a:cs typeface="Arial"/>
              </a:rPr>
              <a:t>and</a:t>
            </a:r>
            <a:r>
              <a:rPr sz="3000" b="1" spc="-385" dirty="0">
                <a:latin typeface="Arial"/>
                <a:cs typeface="Arial"/>
              </a:rPr>
              <a:t> </a:t>
            </a:r>
            <a:r>
              <a:rPr sz="3000" b="1" spc="-320" dirty="0">
                <a:latin typeface="Arial"/>
                <a:cs typeface="Arial"/>
              </a:rPr>
              <a:t>T</a:t>
            </a:r>
            <a:r>
              <a:rPr sz="3000" b="1" spc="-250" dirty="0">
                <a:latin typeface="Arial"/>
                <a:cs typeface="Arial"/>
              </a:rPr>
              <a:t>heme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3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000" spc="-260" dirty="0">
                <a:latin typeface="MS PGothic"/>
                <a:cs typeface="MS PGothic"/>
              </a:rPr>
              <a:t>➤</a:t>
            </a:r>
            <a:r>
              <a:rPr sz="3000" b="1" spc="-260" dirty="0">
                <a:latin typeface="Arial"/>
                <a:cs typeface="Arial"/>
              </a:rPr>
              <a:t>Analysis</a:t>
            </a:r>
            <a:endParaRPr sz="300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66775" y="460330"/>
            <a:ext cx="332867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b="0" spc="-5" dirty="0">
                <a:latin typeface="Arial"/>
                <a:cs typeface="Arial"/>
              </a:rPr>
              <a:t>Contents</a:t>
            </a:r>
            <a:endParaRPr sz="65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879475" y="1352187"/>
            <a:ext cx="3303904" cy="74295"/>
          </a:xfrm>
          <a:custGeom>
            <a:avLst/>
            <a:gdLst/>
            <a:ahLst/>
            <a:cxnLst/>
            <a:rect l="l" t="t" r="r" b="b"/>
            <a:pathLst>
              <a:path w="3303904" h="74294">
                <a:moveTo>
                  <a:pt x="3303618" y="74294"/>
                </a:moveTo>
                <a:lnTo>
                  <a:pt x="0" y="74294"/>
                </a:lnTo>
                <a:lnTo>
                  <a:pt x="0" y="0"/>
                </a:lnTo>
                <a:lnTo>
                  <a:pt x="3303618" y="0"/>
                </a:lnTo>
                <a:lnTo>
                  <a:pt x="3303618" y="742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870231"/>
            <a:ext cx="16230602" cy="510544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989852" y="595492"/>
            <a:ext cx="6297295" cy="1549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0" b="0" i="0" spc="-20" dirty="0">
                <a:solidFill>
                  <a:srgbClr val="EBE7E1"/>
                </a:solidFill>
                <a:latin typeface="Arial MT"/>
                <a:cs typeface="Arial MT"/>
              </a:rPr>
              <a:t>Thank</a:t>
            </a:r>
            <a:r>
              <a:rPr sz="10000" b="0" i="0" spc="-110" dirty="0">
                <a:solidFill>
                  <a:srgbClr val="EBE7E1"/>
                </a:solidFill>
                <a:latin typeface="Arial MT"/>
                <a:cs typeface="Arial MT"/>
              </a:rPr>
              <a:t> </a:t>
            </a:r>
            <a:r>
              <a:rPr sz="10000" b="0" i="0" dirty="0">
                <a:solidFill>
                  <a:srgbClr val="EBE7E1"/>
                </a:solidFill>
                <a:latin typeface="Arial MT"/>
                <a:cs typeface="Arial MT"/>
              </a:rPr>
              <a:t>you!</a:t>
            </a:r>
            <a:endParaRPr sz="1000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19444" y="8902446"/>
            <a:ext cx="9022080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i="1" u="heavy" spc="-67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To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41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those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34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who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Saw</a:t>
            </a:r>
            <a:r>
              <a:rPr sz="3800" i="1" u="heavy" spc="-49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21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this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409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and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31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Contributed</a:t>
            </a:r>
            <a:r>
              <a:rPr sz="3800" i="1" u="heavy" spc="-49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17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their</a:t>
            </a:r>
            <a:r>
              <a:rPr sz="3800" i="1" u="heavy" spc="-49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 </a:t>
            </a:r>
            <a:r>
              <a:rPr sz="3800" i="1" u="heavy" spc="-28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Arial"/>
                <a:cs typeface="Arial"/>
              </a:rPr>
              <a:t>Interest.</a:t>
            </a:r>
            <a:endParaRPr sz="3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79211" y="1774463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575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79211" y="1028700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575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274748" y="1201179"/>
            <a:ext cx="14830425" cy="7002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04875" algn="ctr">
              <a:lnSpc>
                <a:spcPct val="100000"/>
              </a:lnSpc>
              <a:spcBef>
                <a:spcPts val="100"/>
              </a:spcBef>
            </a:pPr>
            <a:r>
              <a:rPr sz="3200" i="1" spc="-5" dirty="0">
                <a:latin typeface="Arial"/>
                <a:cs typeface="Arial"/>
              </a:rPr>
              <a:t>Introduction</a:t>
            </a:r>
            <a:endParaRPr sz="32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500">
              <a:latin typeface="Arial"/>
              <a:cs typeface="Arial"/>
            </a:endParaRPr>
          </a:p>
          <a:p>
            <a:pPr marL="653415" indent="-266700" algn="just">
              <a:lnSpc>
                <a:spcPct val="103800"/>
              </a:lnSpc>
              <a:spcBef>
                <a:spcPts val="2190"/>
              </a:spcBef>
            </a:pPr>
            <a:r>
              <a:rPr sz="3500" spc="-690" dirty="0">
                <a:latin typeface="Lucida Sans Unicode"/>
                <a:cs typeface="Lucida Sans Unicode"/>
              </a:rPr>
              <a:t>□</a:t>
            </a:r>
            <a:r>
              <a:rPr sz="3250" dirty="0">
                <a:latin typeface="MS UI Gothic"/>
                <a:cs typeface="MS UI Gothic"/>
              </a:rPr>
              <a:t>➤</a:t>
            </a:r>
            <a:r>
              <a:rPr sz="3250" spc="-110" dirty="0">
                <a:latin typeface="MS UI Gothic"/>
                <a:cs typeface="MS UI Gothic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Norma</a:t>
            </a:r>
            <a:r>
              <a:rPr sz="3250" dirty="0">
                <a:latin typeface="Times New Roman"/>
                <a:cs typeface="Times New Roman"/>
              </a:rPr>
              <a:t>l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lif</a:t>
            </a:r>
            <a:r>
              <a:rPr sz="3250" dirty="0">
                <a:latin typeface="Times New Roman"/>
                <a:cs typeface="Times New Roman"/>
              </a:rPr>
              <a:t>e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ca</a:t>
            </a:r>
            <a:r>
              <a:rPr sz="3250" dirty="0">
                <a:latin typeface="Times New Roman"/>
                <a:cs typeface="Times New Roman"/>
              </a:rPr>
              <a:t>n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be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stressful</a:t>
            </a:r>
            <a:r>
              <a:rPr sz="3250" dirty="0">
                <a:latin typeface="Times New Roman"/>
                <a:cs typeface="Times New Roman"/>
              </a:rPr>
              <a:t>,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an</a:t>
            </a:r>
            <a:r>
              <a:rPr sz="3250" dirty="0">
                <a:latin typeface="Times New Roman"/>
                <a:cs typeface="Times New Roman"/>
              </a:rPr>
              <a:t>d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people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need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</a:t>
            </a:r>
            <a:r>
              <a:rPr sz="3250" dirty="0">
                <a:latin typeface="Times New Roman"/>
                <a:cs typeface="Times New Roman"/>
              </a:rPr>
              <a:t>o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relax</a:t>
            </a:r>
            <a:r>
              <a:rPr sz="3250" dirty="0">
                <a:latin typeface="Times New Roman"/>
                <a:cs typeface="Times New Roman"/>
              </a:rPr>
              <a:t>.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Bein</a:t>
            </a:r>
            <a:r>
              <a:rPr sz="3250" dirty="0">
                <a:latin typeface="Times New Roman"/>
                <a:cs typeface="Times New Roman"/>
              </a:rPr>
              <a:t>g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entertaine</a:t>
            </a:r>
            <a:r>
              <a:rPr sz="3250" dirty="0">
                <a:latin typeface="Times New Roman"/>
                <a:cs typeface="Times New Roman"/>
              </a:rPr>
              <a:t>d</a:t>
            </a:r>
            <a:r>
              <a:rPr sz="3250" spc="60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by</a:t>
            </a:r>
            <a:r>
              <a:rPr sz="3250" spc="65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others  </a:t>
            </a:r>
            <a:r>
              <a:rPr sz="3250" spc="-5" dirty="0">
                <a:latin typeface="Times New Roman"/>
                <a:cs typeface="Times New Roman"/>
              </a:rPr>
              <a:t>is </a:t>
            </a:r>
            <a:r>
              <a:rPr sz="3250" dirty="0">
                <a:latin typeface="Times New Roman"/>
                <a:cs typeface="Times New Roman"/>
              </a:rPr>
              <a:t>a </a:t>
            </a:r>
            <a:r>
              <a:rPr sz="3250" spc="-5" dirty="0">
                <a:latin typeface="Times New Roman"/>
                <a:cs typeface="Times New Roman"/>
              </a:rPr>
              <a:t>wonderful way to </a:t>
            </a:r>
            <a:r>
              <a:rPr sz="3250" spc="-10" dirty="0">
                <a:latin typeface="Times New Roman"/>
                <a:cs typeface="Times New Roman"/>
              </a:rPr>
              <a:t>take </a:t>
            </a:r>
            <a:r>
              <a:rPr sz="3250" spc="-5" dirty="0">
                <a:latin typeface="Times New Roman"/>
                <a:cs typeface="Times New Roman"/>
              </a:rPr>
              <a:t>some </a:t>
            </a:r>
            <a:r>
              <a:rPr sz="3250" spc="-10" dirty="0">
                <a:latin typeface="Times New Roman"/>
                <a:cs typeface="Times New Roman"/>
              </a:rPr>
              <a:t>time </a:t>
            </a:r>
            <a:r>
              <a:rPr sz="3250" dirty="0">
                <a:latin typeface="Times New Roman"/>
                <a:cs typeface="Times New Roman"/>
              </a:rPr>
              <a:t>out of </a:t>
            </a:r>
            <a:r>
              <a:rPr sz="3250" spc="-10" dirty="0">
                <a:latin typeface="Times New Roman"/>
                <a:cs typeface="Times New Roman"/>
              </a:rPr>
              <a:t>life. </a:t>
            </a:r>
            <a:r>
              <a:rPr sz="3250" spc="-5" dirty="0">
                <a:latin typeface="Times New Roman"/>
                <a:cs typeface="Times New Roman"/>
              </a:rPr>
              <a:t>It </a:t>
            </a:r>
            <a:r>
              <a:rPr sz="3250" spc="-10" dirty="0">
                <a:latin typeface="Times New Roman"/>
                <a:cs typeface="Times New Roman"/>
              </a:rPr>
              <a:t>can </a:t>
            </a:r>
            <a:r>
              <a:rPr sz="3250" spc="-5" dirty="0">
                <a:latin typeface="Times New Roman"/>
                <a:cs typeface="Times New Roman"/>
              </a:rPr>
              <a:t>reduce stress </a:t>
            </a:r>
            <a:r>
              <a:rPr sz="3250" spc="-10" dirty="0">
                <a:latin typeface="Times New Roman"/>
                <a:cs typeface="Times New Roman"/>
              </a:rPr>
              <a:t>and make life's 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issues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easier</a:t>
            </a:r>
            <a:r>
              <a:rPr sz="3250" spc="-5" dirty="0">
                <a:latin typeface="Times New Roman"/>
                <a:cs typeface="Times New Roman"/>
              </a:rPr>
              <a:t> to</a:t>
            </a:r>
            <a:r>
              <a:rPr sz="325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face.</a:t>
            </a:r>
            <a:r>
              <a:rPr sz="325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The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media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and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entertainment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industry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consists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dirty="0">
                <a:latin typeface="Times New Roman"/>
                <a:cs typeface="Times New Roman"/>
              </a:rPr>
              <a:t>of</a:t>
            </a:r>
            <a:r>
              <a:rPr sz="3250" spc="81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film, </a:t>
            </a:r>
            <a:r>
              <a:rPr sz="325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television, </a:t>
            </a:r>
            <a:r>
              <a:rPr sz="3250" spc="-5" dirty="0">
                <a:latin typeface="Times New Roman"/>
                <a:cs typeface="Times New Roman"/>
              </a:rPr>
              <a:t>radio </a:t>
            </a:r>
            <a:r>
              <a:rPr sz="3250" spc="-10" dirty="0">
                <a:latin typeface="Times New Roman"/>
                <a:cs typeface="Times New Roman"/>
              </a:rPr>
              <a:t>and </a:t>
            </a:r>
            <a:r>
              <a:rPr sz="3250" dirty="0">
                <a:latin typeface="Times New Roman"/>
                <a:cs typeface="Times New Roman"/>
              </a:rPr>
              <a:t>print. </a:t>
            </a:r>
            <a:r>
              <a:rPr sz="3250" spc="-10" dirty="0">
                <a:latin typeface="Times New Roman"/>
                <a:cs typeface="Times New Roman"/>
              </a:rPr>
              <a:t>These </a:t>
            </a:r>
            <a:r>
              <a:rPr sz="3250" spc="-5" dirty="0">
                <a:latin typeface="Times New Roman"/>
                <a:cs typeface="Times New Roman"/>
              </a:rPr>
              <a:t>segments </a:t>
            </a:r>
            <a:r>
              <a:rPr sz="3250" spc="-10" dirty="0">
                <a:latin typeface="Times New Roman"/>
                <a:cs typeface="Times New Roman"/>
              </a:rPr>
              <a:t>include movies, </a:t>
            </a:r>
            <a:r>
              <a:rPr sz="3250" spc="-5" dirty="0">
                <a:latin typeface="Times New Roman"/>
                <a:cs typeface="Times New Roman"/>
              </a:rPr>
              <a:t>TV shows, radio shows, </a:t>
            </a:r>
            <a:r>
              <a:rPr sz="3250" dirty="0">
                <a:latin typeface="Times New Roman"/>
                <a:cs typeface="Times New Roman"/>
              </a:rPr>
              <a:t> news, </a:t>
            </a:r>
            <a:r>
              <a:rPr sz="3250" spc="-10" dirty="0">
                <a:latin typeface="Times New Roman"/>
                <a:cs typeface="Times New Roman"/>
              </a:rPr>
              <a:t>music, </a:t>
            </a:r>
            <a:r>
              <a:rPr sz="3250" dirty="0">
                <a:latin typeface="Times New Roman"/>
                <a:cs typeface="Times New Roman"/>
              </a:rPr>
              <a:t>newspapers, </a:t>
            </a:r>
            <a:r>
              <a:rPr sz="3250" spc="-10" dirty="0">
                <a:latin typeface="Times New Roman"/>
                <a:cs typeface="Times New Roman"/>
              </a:rPr>
              <a:t>magazines, and </a:t>
            </a:r>
            <a:r>
              <a:rPr sz="3250" dirty="0">
                <a:latin typeface="Times New Roman"/>
                <a:cs typeface="Times New Roman"/>
              </a:rPr>
              <a:t>books. </a:t>
            </a:r>
            <a:r>
              <a:rPr sz="3250" spc="-10" dirty="0">
                <a:latin typeface="Times New Roman"/>
                <a:cs typeface="Times New Roman"/>
              </a:rPr>
              <a:t>Entertainment industry </a:t>
            </a:r>
            <a:r>
              <a:rPr sz="3250" spc="-5" dirty="0">
                <a:latin typeface="Times New Roman"/>
                <a:cs typeface="Times New Roman"/>
              </a:rPr>
              <a:t>is </a:t>
            </a:r>
            <a:r>
              <a:rPr sz="3250" dirty="0">
                <a:latin typeface="Times New Roman"/>
                <a:cs typeface="Times New Roman"/>
              </a:rPr>
              <a:t>a group of </a:t>
            </a:r>
            <a:r>
              <a:rPr sz="3250" spc="-80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sub-industries </a:t>
            </a:r>
            <a:r>
              <a:rPr sz="3250" dirty="0">
                <a:latin typeface="Times New Roman"/>
                <a:cs typeface="Times New Roman"/>
              </a:rPr>
              <a:t>devoted </a:t>
            </a:r>
            <a:r>
              <a:rPr sz="3250" spc="-5" dirty="0">
                <a:latin typeface="Times New Roman"/>
                <a:cs typeface="Times New Roman"/>
              </a:rPr>
              <a:t>to </a:t>
            </a:r>
            <a:r>
              <a:rPr sz="3250" spc="-10" dirty="0">
                <a:latin typeface="Times New Roman"/>
                <a:cs typeface="Times New Roman"/>
              </a:rPr>
              <a:t>entertainment.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Entertainment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industry</a:t>
            </a:r>
            <a:r>
              <a:rPr sz="3250" spc="79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is </a:t>
            </a:r>
            <a:r>
              <a:rPr sz="3250" dirty="0">
                <a:latin typeface="Times New Roman"/>
                <a:cs typeface="Times New Roman"/>
              </a:rPr>
              <a:t>used </a:t>
            </a:r>
            <a:r>
              <a:rPr sz="3250" spc="-5" dirty="0">
                <a:latin typeface="Times New Roman"/>
                <a:cs typeface="Times New Roman"/>
              </a:rPr>
              <a:t>to </a:t>
            </a:r>
            <a:r>
              <a:rPr sz="3250" dirty="0">
                <a:latin typeface="Times New Roman"/>
                <a:cs typeface="Times New Roman"/>
              </a:rPr>
              <a:t>describe </a:t>
            </a:r>
            <a:r>
              <a:rPr sz="3250" spc="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the mass media companies that control the </a:t>
            </a:r>
            <a:r>
              <a:rPr sz="3250" dirty="0">
                <a:latin typeface="Times New Roman"/>
                <a:cs typeface="Times New Roman"/>
              </a:rPr>
              <a:t>distribution </a:t>
            </a:r>
            <a:r>
              <a:rPr sz="3250" spc="-10" dirty="0">
                <a:latin typeface="Times New Roman"/>
                <a:cs typeface="Times New Roman"/>
              </a:rPr>
              <a:t>and manufacture </a:t>
            </a:r>
            <a:r>
              <a:rPr sz="3250" dirty="0">
                <a:latin typeface="Times New Roman"/>
                <a:cs typeface="Times New Roman"/>
              </a:rPr>
              <a:t>of </a:t>
            </a:r>
            <a:r>
              <a:rPr sz="3250" spc="-10" dirty="0">
                <a:latin typeface="Times New Roman"/>
                <a:cs typeface="Times New Roman"/>
              </a:rPr>
              <a:t>mass 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media</a:t>
            </a:r>
            <a:r>
              <a:rPr sz="3250" spc="-15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entertainment.</a:t>
            </a:r>
            <a:endParaRPr sz="3250">
              <a:latin typeface="Times New Roman"/>
              <a:cs typeface="Times New Roman"/>
            </a:endParaRPr>
          </a:p>
          <a:p>
            <a:pPr marL="332740">
              <a:lnSpc>
                <a:spcPct val="100000"/>
              </a:lnSpc>
              <a:spcBef>
                <a:spcPts val="165"/>
              </a:spcBef>
            </a:pPr>
            <a:r>
              <a:rPr sz="3250" spc="560" dirty="0">
                <a:latin typeface="Times New Roman"/>
                <a:cs typeface="Times New Roman"/>
              </a:rPr>
              <a:t>□</a:t>
            </a:r>
            <a:endParaRPr sz="3250">
              <a:latin typeface="Times New Roman"/>
              <a:cs typeface="Times New Roman"/>
            </a:endParaRPr>
          </a:p>
          <a:p>
            <a:pPr marL="653415" marR="36195" indent="-641350">
              <a:lnSpc>
                <a:spcPct val="103699"/>
              </a:lnSpc>
              <a:spcBef>
                <a:spcPts val="20"/>
              </a:spcBef>
              <a:tabLst>
                <a:tab pos="653415" algn="l"/>
              </a:tabLst>
            </a:pPr>
            <a:r>
              <a:rPr sz="3250" spc="560" dirty="0">
                <a:latin typeface="Times New Roman"/>
                <a:cs typeface="Times New Roman"/>
              </a:rPr>
              <a:t>□	</a:t>
            </a:r>
            <a:r>
              <a:rPr sz="3250" dirty="0">
                <a:latin typeface="MS UI Gothic"/>
                <a:cs typeface="MS UI Gothic"/>
              </a:rPr>
              <a:t>➤</a:t>
            </a:r>
            <a:r>
              <a:rPr sz="3250" spc="-70" dirty="0">
                <a:latin typeface="MS UI Gothic"/>
                <a:cs typeface="MS UI Gothic"/>
              </a:rPr>
              <a:t> </a:t>
            </a:r>
            <a:r>
              <a:rPr sz="3250" b="1" spc="-5" dirty="0">
                <a:latin typeface="Times New Roman"/>
                <a:cs typeface="Times New Roman"/>
              </a:rPr>
              <a:t>Advantage</a:t>
            </a:r>
            <a:r>
              <a:rPr sz="3250" b="1" spc="290" dirty="0">
                <a:latin typeface="Times New Roman"/>
                <a:cs typeface="Times New Roman"/>
              </a:rPr>
              <a:t> </a:t>
            </a:r>
            <a:r>
              <a:rPr sz="3250" b="1" dirty="0">
                <a:latin typeface="Times New Roman"/>
                <a:cs typeface="Times New Roman"/>
              </a:rPr>
              <a:t>:</a:t>
            </a:r>
            <a:r>
              <a:rPr sz="3250" b="1" spc="305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Analyst</a:t>
            </a:r>
            <a:r>
              <a:rPr sz="3250" spc="28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can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easily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show</a:t>
            </a:r>
            <a:r>
              <a:rPr sz="3250" spc="28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about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the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Famous</a:t>
            </a:r>
            <a:r>
              <a:rPr sz="3250" spc="28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Entertainer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through</a:t>
            </a:r>
            <a:r>
              <a:rPr sz="3250" spc="290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the </a:t>
            </a:r>
            <a:r>
              <a:rPr sz="3250" spc="-80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Dashboard</a:t>
            </a:r>
            <a:r>
              <a:rPr sz="3250" spc="-10" dirty="0">
                <a:latin typeface="Times New Roman"/>
                <a:cs typeface="Times New Roman"/>
              </a:rPr>
              <a:t> </a:t>
            </a:r>
            <a:r>
              <a:rPr sz="3250" spc="-5" dirty="0">
                <a:latin typeface="Times New Roman"/>
                <a:cs typeface="Times New Roman"/>
              </a:rPr>
              <a:t>in</a:t>
            </a:r>
            <a:r>
              <a:rPr sz="3250" spc="-10" dirty="0">
                <a:latin typeface="Times New Roman"/>
                <a:cs typeface="Times New Roman"/>
              </a:rPr>
              <a:t> terms </a:t>
            </a:r>
            <a:r>
              <a:rPr sz="3250" dirty="0">
                <a:latin typeface="Times New Roman"/>
                <a:cs typeface="Times New Roman"/>
              </a:rPr>
              <a:t>of how</a:t>
            </a:r>
            <a:r>
              <a:rPr sz="3250" spc="-5" dirty="0">
                <a:latin typeface="Times New Roman"/>
                <a:cs typeface="Times New Roman"/>
              </a:rPr>
              <a:t> </a:t>
            </a:r>
            <a:r>
              <a:rPr sz="3250" spc="-10" dirty="0">
                <a:latin typeface="Times New Roman"/>
                <a:cs typeface="Times New Roman"/>
              </a:rPr>
              <a:t>many awards </a:t>
            </a:r>
            <a:r>
              <a:rPr sz="3250" spc="-5" dirty="0">
                <a:latin typeface="Times New Roman"/>
                <a:cs typeface="Times New Roman"/>
              </a:rPr>
              <a:t>He/She won.</a:t>
            </a:r>
            <a:endParaRPr sz="32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012577" cy="102869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1579424" y="0"/>
            <a:ext cx="672465" cy="10273030"/>
            <a:chOff x="11579424" y="0"/>
            <a:chExt cx="672465" cy="10273030"/>
          </a:xfrm>
        </p:grpSpPr>
        <p:sp>
          <p:nvSpPr>
            <p:cNvPr id="4" name="object 4"/>
            <p:cNvSpPr/>
            <p:nvPr/>
          </p:nvSpPr>
          <p:spPr>
            <a:xfrm>
              <a:off x="11886904" y="0"/>
              <a:ext cx="28575" cy="10273030"/>
            </a:xfrm>
            <a:custGeom>
              <a:avLst/>
              <a:gdLst/>
              <a:ahLst/>
              <a:cxnLst/>
              <a:rect l="l" t="t" r="r" b="b"/>
              <a:pathLst>
                <a:path w="28575" h="10273030">
                  <a:moveTo>
                    <a:pt x="28574" y="10272713"/>
                  </a:moveTo>
                  <a:lnTo>
                    <a:pt x="0" y="10272713"/>
                  </a:lnTo>
                  <a:lnTo>
                    <a:pt x="0" y="0"/>
                  </a:lnTo>
                  <a:lnTo>
                    <a:pt x="28574" y="0"/>
                  </a:lnTo>
                  <a:lnTo>
                    <a:pt x="28574" y="10272713"/>
                  </a:lnTo>
                  <a:close/>
                </a:path>
              </a:pathLst>
            </a:custGeom>
            <a:solidFill>
              <a:srgbClr val="CEC9B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1579416" y="2761182"/>
              <a:ext cx="672465" cy="2720340"/>
            </a:xfrm>
            <a:custGeom>
              <a:avLst/>
              <a:gdLst/>
              <a:ahLst/>
              <a:cxnLst/>
              <a:rect l="l" t="t" r="r" b="b"/>
              <a:pathLst>
                <a:path w="672465" h="2720340">
                  <a:moveTo>
                    <a:pt x="672109" y="2382329"/>
                  </a:moveTo>
                  <a:lnTo>
                    <a:pt x="669048" y="2336660"/>
                  </a:lnTo>
                  <a:lnTo>
                    <a:pt x="660133" y="2292845"/>
                  </a:lnTo>
                  <a:lnTo>
                    <a:pt x="645744" y="2251291"/>
                  </a:lnTo>
                  <a:lnTo>
                    <a:pt x="626287" y="2212390"/>
                  </a:lnTo>
                  <a:lnTo>
                    <a:pt x="602170" y="2176551"/>
                  </a:lnTo>
                  <a:lnTo>
                    <a:pt x="573773" y="2144166"/>
                  </a:lnTo>
                  <a:lnTo>
                    <a:pt x="541515" y="2115629"/>
                  </a:lnTo>
                  <a:lnTo>
                    <a:pt x="505777" y="2091347"/>
                  </a:lnTo>
                  <a:lnTo>
                    <a:pt x="466966" y="2071725"/>
                  </a:lnTo>
                  <a:lnTo>
                    <a:pt x="425475" y="2057146"/>
                  </a:lnTo>
                  <a:lnTo>
                    <a:pt x="381711" y="2048027"/>
                  </a:lnTo>
                  <a:lnTo>
                    <a:pt x="336054" y="2044763"/>
                  </a:lnTo>
                  <a:lnTo>
                    <a:pt x="290410" y="2048027"/>
                  </a:lnTo>
                  <a:lnTo>
                    <a:pt x="246634" y="2057146"/>
                  </a:lnTo>
                  <a:lnTo>
                    <a:pt x="205143" y="2071725"/>
                  </a:lnTo>
                  <a:lnTo>
                    <a:pt x="166331" y="2091347"/>
                  </a:lnTo>
                  <a:lnTo>
                    <a:pt x="130606" y="2115629"/>
                  </a:lnTo>
                  <a:lnTo>
                    <a:pt x="98336" y="2144166"/>
                  </a:lnTo>
                  <a:lnTo>
                    <a:pt x="69951" y="2176551"/>
                  </a:lnTo>
                  <a:lnTo>
                    <a:pt x="45834" y="2212390"/>
                  </a:lnTo>
                  <a:lnTo>
                    <a:pt x="26377" y="2251291"/>
                  </a:lnTo>
                  <a:lnTo>
                    <a:pt x="11988" y="2292845"/>
                  </a:lnTo>
                  <a:lnTo>
                    <a:pt x="3060" y="2336660"/>
                  </a:lnTo>
                  <a:lnTo>
                    <a:pt x="0" y="2382329"/>
                  </a:lnTo>
                  <a:lnTo>
                    <a:pt x="3060" y="2427986"/>
                  </a:lnTo>
                  <a:lnTo>
                    <a:pt x="11988" y="2471801"/>
                  </a:lnTo>
                  <a:lnTo>
                    <a:pt x="26377" y="2513355"/>
                  </a:lnTo>
                  <a:lnTo>
                    <a:pt x="45834" y="2552255"/>
                  </a:lnTo>
                  <a:lnTo>
                    <a:pt x="69951" y="2588095"/>
                  </a:lnTo>
                  <a:lnTo>
                    <a:pt x="98336" y="2620480"/>
                  </a:lnTo>
                  <a:lnTo>
                    <a:pt x="130606" y="2649016"/>
                  </a:lnTo>
                  <a:lnTo>
                    <a:pt x="166331" y="2673299"/>
                  </a:lnTo>
                  <a:lnTo>
                    <a:pt x="205143" y="2692920"/>
                  </a:lnTo>
                  <a:lnTo>
                    <a:pt x="246634" y="2707500"/>
                  </a:lnTo>
                  <a:lnTo>
                    <a:pt x="290410" y="2716619"/>
                  </a:lnTo>
                  <a:lnTo>
                    <a:pt x="336054" y="2719882"/>
                  </a:lnTo>
                  <a:lnTo>
                    <a:pt x="381711" y="2716619"/>
                  </a:lnTo>
                  <a:lnTo>
                    <a:pt x="425475" y="2707500"/>
                  </a:lnTo>
                  <a:lnTo>
                    <a:pt x="466966" y="2692920"/>
                  </a:lnTo>
                  <a:lnTo>
                    <a:pt x="505777" y="2673299"/>
                  </a:lnTo>
                  <a:lnTo>
                    <a:pt x="541515" y="2649016"/>
                  </a:lnTo>
                  <a:lnTo>
                    <a:pt x="573773" y="2620480"/>
                  </a:lnTo>
                  <a:lnTo>
                    <a:pt x="602170" y="2588095"/>
                  </a:lnTo>
                  <a:lnTo>
                    <a:pt x="626287" y="2552255"/>
                  </a:lnTo>
                  <a:lnTo>
                    <a:pt x="645744" y="2513355"/>
                  </a:lnTo>
                  <a:lnTo>
                    <a:pt x="660133" y="2471801"/>
                  </a:lnTo>
                  <a:lnTo>
                    <a:pt x="669048" y="2427986"/>
                  </a:lnTo>
                  <a:lnTo>
                    <a:pt x="672109" y="2382329"/>
                  </a:lnTo>
                  <a:close/>
                </a:path>
                <a:path w="672465" h="2720340">
                  <a:moveTo>
                    <a:pt x="672109" y="337566"/>
                  </a:moveTo>
                  <a:lnTo>
                    <a:pt x="669048" y="291896"/>
                  </a:lnTo>
                  <a:lnTo>
                    <a:pt x="660133" y="248094"/>
                  </a:lnTo>
                  <a:lnTo>
                    <a:pt x="645744" y="206540"/>
                  </a:lnTo>
                  <a:lnTo>
                    <a:pt x="626287" y="167640"/>
                  </a:lnTo>
                  <a:lnTo>
                    <a:pt x="602170" y="131800"/>
                  </a:lnTo>
                  <a:lnTo>
                    <a:pt x="573773" y="99402"/>
                  </a:lnTo>
                  <a:lnTo>
                    <a:pt x="541515" y="70866"/>
                  </a:lnTo>
                  <a:lnTo>
                    <a:pt x="505777" y="46596"/>
                  </a:lnTo>
                  <a:lnTo>
                    <a:pt x="466966" y="26962"/>
                  </a:lnTo>
                  <a:lnTo>
                    <a:pt x="425475" y="12395"/>
                  </a:lnTo>
                  <a:lnTo>
                    <a:pt x="381711" y="3276"/>
                  </a:lnTo>
                  <a:lnTo>
                    <a:pt x="336054" y="0"/>
                  </a:lnTo>
                  <a:lnTo>
                    <a:pt x="290410" y="3276"/>
                  </a:lnTo>
                  <a:lnTo>
                    <a:pt x="246634" y="12395"/>
                  </a:lnTo>
                  <a:lnTo>
                    <a:pt x="205143" y="26962"/>
                  </a:lnTo>
                  <a:lnTo>
                    <a:pt x="166331" y="46596"/>
                  </a:lnTo>
                  <a:lnTo>
                    <a:pt x="130606" y="70866"/>
                  </a:lnTo>
                  <a:lnTo>
                    <a:pt x="98336" y="99402"/>
                  </a:lnTo>
                  <a:lnTo>
                    <a:pt x="69951" y="131800"/>
                  </a:lnTo>
                  <a:lnTo>
                    <a:pt x="45834" y="167640"/>
                  </a:lnTo>
                  <a:lnTo>
                    <a:pt x="26377" y="206540"/>
                  </a:lnTo>
                  <a:lnTo>
                    <a:pt x="11988" y="248094"/>
                  </a:lnTo>
                  <a:lnTo>
                    <a:pt x="3060" y="291896"/>
                  </a:lnTo>
                  <a:lnTo>
                    <a:pt x="0" y="337566"/>
                  </a:lnTo>
                  <a:lnTo>
                    <a:pt x="3060" y="383235"/>
                  </a:lnTo>
                  <a:lnTo>
                    <a:pt x="11988" y="427037"/>
                  </a:lnTo>
                  <a:lnTo>
                    <a:pt x="26377" y="468591"/>
                  </a:lnTo>
                  <a:lnTo>
                    <a:pt x="45834" y="507492"/>
                  </a:lnTo>
                  <a:lnTo>
                    <a:pt x="69951" y="543344"/>
                  </a:lnTo>
                  <a:lnTo>
                    <a:pt x="98336" y="575729"/>
                  </a:lnTo>
                  <a:lnTo>
                    <a:pt x="130606" y="604266"/>
                  </a:lnTo>
                  <a:lnTo>
                    <a:pt x="166331" y="628535"/>
                  </a:lnTo>
                  <a:lnTo>
                    <a:pt x="205143" y="648169"/>
                  </a:lnTo>
                  <a:lnTo>
                    <a:pt x="246634" y="662736"/>
                  </a:lnTo>
                  <a:lnTo>
                    <a:pt x="290410" y="671855"/>
                  </a:lnTo>
                  <a:lnTo>
                    <a:pt x="336054" y="675132"/>
                  </a:lnTo>
                  <a:lnTo>
                    <a:pt x="381711" y="671855"/>
                  </a:lnTo>
                  <a:lnTo>
                    <a:pt x="425475" y="662736"/>
                  </a:lnTo>
                  <a:lnTo>
                    <a:pt x="466966" y="648169"/>
                  </a:lnTo>
                  <a:lnTo>
                    <a:pt x="505777" y="628535"/>
                  </a:lnTo>
                  <a:lnTo>
                    <a:pt x="541515" y="604266"/>
                  </a:lnTo>
                  <a:lnTo>
                    <a:pt x="573773" y="575729"/>
                  </a:lnTo>
                  <a:lnTo>
                    <a:pt x="602170" y="543344"/>
                  </a:lnTo>
                  <a:lnTo>
                    <a:pt x="626287" y="507492"/>
                  </a:lnTo>
                  <a:lnTo>
                    <a:pt x="645744" y="468591"/>
                  </a:lnTo>
                  <a:lnTo>
                    <a:pt x="660133" y="427037"/>
                  </a:lnTo>
                  <a:lnTo>
                    <a:pt x="669048" y="383235"/>
                  </a:lnTo>
                  <a:lnTo>
                    <a:pt x="672109" y="337566"/>
                  </a:lnTo>
                  <a:close/>
                </a:path>
              </a:pathLst>
            </a:custGeom>
            <a:solidFill>
              <a:srgbClr val="CEC9B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1716704" y="4927600"/>
            <a:ext cx="37846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>
                <a:latin typeface="Arial MT"/>
                <a:cs typeface="Arial MT"/>
              </a:rPr>
              <a:t>03</a:t>
            </a:r>
            <a:endParaRPr sz="2500">
              <a:latin typeface="Arial MT"/>
              <a:cs typeface="Arial MT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1579424" y="6850693"/>
            <a:ext cx="672465" cy="675640"/>
          </a:xfrm>
          <a:custGeom>
            <a:avLst/>
            <a:gdLst/>
            <a:ahLst/>
            <a:cxnLst/>
            <a:rect l="l" t="t" r="r" b="b"/>
            <a:pathLst>
              <a:path w="672465" h="675640">
                <a:moveTo>
                  <a:pt x="336056" y="675124"/>
                </a:moveTo>
                <a:lnTo>
                  <a:pt x="290404" y="671857"/>
                </a:lnTo>
                <a:lnTo>
                  <a:pt x="246634" y="662737"/>
                </a:lnTo>
                <a:lnTo>
                  <a:pt x="205145" y="648164"/>
                </a:lnTo>
                <a:lnTo>
                  <a:pt x="166334" y="628537"/>
                </a:lnTo>
                <a:lnTo>
                  <a:pt x="130599" y="604257"/>
                </a:lnTo>
                <a:lnTo>
                  <a:pt x="98337" y="575723"/>
                </a:lnTo>
                <a:lnTo>
                  <a:pt x="69947" y="543334"/>
                </a:lnTo>
                <a:lnTo>
                  <a:pt x="45827" y="507490"/>
                </a:lnTo>
                <a:lnTo>
                  <a:pt x="26374" y="468592"/>
                </a:lnTo>
                <a:lnTo>
                  <a:pt x="11987" y="427038"/>
                </a:lnTo>
                <a:lnTo>
                  <a:pt x="3063" y="383228"/>
                </a:lnTo>
                <a:lnTo>
                  <a:pt x="0" y="337562"/>
                </a:lnTo>
                <a:lnTo>
                  <a:pt x="3063" y="291896"/>
                </a:lnTo>
                <a:lnTo>
                  <a:pt x="11987" y="248086"/>
                </a:lnTo>
                <a:lnTo>
                  <a:pt x="26374" y="206532"/>
                </a:lnTo>
                <a:lnTo>
                  <a:pt x="45827" y="167634"/>
                </a:lnTo>
                <a:lnTo>
                  <a:pt x="69947" y="131790"/>
                </a:lnTo>
                <a:lnTo>
                  <a:pt x="98337" y="99402"/>
                </a:lnTo>
                <a:lnTo>
                  <a:pt x="130599" y="70867"/>
                </a:lnTo>
                <a:lnTo>
                  <a:pt x="166334" y="46587"/>
                </a:lnTo>
                <a:lnTo>
                  <a:pt x="205145" y="26960"/>
                </a:lnTo>
                <a:lnTo>
                  <a:pt x="246634" y="12387"/>
                </a:lnTo>
                <a:lnTo>
                  <a:pt x="290404" y="3267"/>
                </a:lnTo>
                <a:lnTo>
                  <a:pt x="336056" y="0"/>
                </a:lnTo>
                <a:lnTo>
                  <a:pt x="381708" y="3267"/>
                </a:lnTo>
                <a:lnTo>
                  <a:pt x="425477" y="12387"/>
                </a:lnTo>
                <a:lnTo>
                  <a:pt x="466966" y="26960"/>
                </a:lnTo>
                <a:lnTo>
                  <a:pt x="505778" y="46587"/>
                </a:lnTo>
                <a:lnTo>
                  <a:pt x="541513" y="70867"/>
                </a:lnTo>
                <a:lnTo>
                  <a:pt x="573774" y="99402"/>
                </a:lnTo>
                <a:lnTo>
                  <a:pt x="602164" y="131790"/>
                </a:lnTo>
                <a:lnTo>
                  <a:pt x="626284" y="167634"/>
                </a:lnTo>
                <a:lnTo>
                  <a:pt x="645737" y="206532"/>
                </a:lnTo>
                <a:lnTo>
                  <a:pt x="660125" y="248086"/>
                </a:lnTo>
                <a:lnTo>
                  <a:pt x="669049" y="291896"/>
                </a:lnTo>
                <a:lnTo>
                  <a:pt x="672112" y="337562"/>
                </a:lnTo>
                <a:lnTo>
                  <a:pt x="669049" y="383228"/>
                </a:lnTo>
                <a:lnTo>
                  <a:pt x="660125" y="427038"/>
                </a:lnTo>
                <a:lnTo>
                  <a:pt x="645737" y="468592"/>
                </a:lnTo>
                <a:lnTo>
                  <a:pt x="626284" y="507490"/>
                </a:lnTo>
                <a:lnTo>
                  <a:pt x="602164" y="543334"/>
                </a:lnTo>
                <a:lnTo>
                  <a:pt x="573774" y="575723"/>
                </a:lnTo>
                <a:lnTo>
                  <a:pt x="541513" y="604257"/>
                </a:lnTo>
                <a:lnTo>
                  <a:pt x="505778" y="628537"/>
                </a:lnTo>
                <a:lnTo>
                  <a:pt x="466966" y="648164"/>
                </a:lnTo>
                <a:lnTo>
                  <a:pt x="425477" y="662737"/>
                </a:lnTo>
                <a:lnTo>
                  <a:pt x="381708" y="671857"/>
                </a:lnTo>
                <a:lnTo>
                  <a:pt x="336056" y="675124"/>
                </a:lnTo>
                <a:close/>
              </a:path>
            </a:pathLst>
          </a:custGeom>
          <a:solidFill>
            <a:srgbClr val="CEC9B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1716704" y="6972356"/>
            <a:ext cx="37846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>
                <a:latin typeface="Arial MT"/>
                <a:cs typeface="Arial MT"/>
              </a:rPr>
              <a:t>04</a:t>
            </a:r>
            <a:endParaRPr sz="2500">
              <a:latin typeface="Arial MT"/>
              <a:cs typeface="Arial MT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1579424" y="8895450"/>
            <a:ext cx="672465" cy="675640"/>
          </a:xfrm>
          <a:custGeom>
            <a:avLst/>
            <a:gdLst/>
            <a:ahLst/>
            <a:cxnLst/>
            <a:rect l="l" t="t" r="r" b="b"/>
            <a:pathLst>
              <a:path w="672465" h="675640">
                <a:moveTo>
                  <a:pt x="336056" y="675124"/>
                </a:moveTo>
                <a:lnTo>
                  <a:pt x="290404" y="671857"/>
                </a:lnTo>
                <a:lnTo>
                  <a:pt x="246634" y="662737"/>
                </a:lnTo>
                <a:lnTo>
                  <a:pt x="205145" y="648164"/>
                </a:lnTo>
                <a:lnTo>
                  <a:pt x="166334" y="628537"/>
                </a:lnTo>
                <a:lnTo>
                  <a:pt x="130599" y="604257"/>
                </a:lnTo>
                <a:lnTo>
                  <a:pt x="98337" y="575723"/>
                </a:lnTo>
                <a:lnTo>
                  <a:pt x="69947" y="543334"/>
                </a:lnTo>
                <a:lnTo>
                  <a:pt x="45827" y="507490"/>
                </a:lnTo>
                <a:lnTo>
                  <a:pt x="26374" y="468592"/>
                </a:lnTo>
                <a:lnTo>
                  <a:pt x="11987" y="427038"/>
                </a:lnTo>
                <a:lnTo>
                  <a:pt x="3063" y="383228"/>
                </a:lnTo>
                <a:lnTo>
                  <a:pt x="0" y="337562"/>
                </a:lnTo>
                <a:lnTo>
                  <a:pt x="3063" y="291896"/>
                </a:lnTo>
                <a:lnTo>
                  <a:pt x="11987" y="248086"/>
                </a:lnTo>
                <a:lnTo>
                  <a:pt x="26374" y="206532"/>
                </a:lnTo>
                <a:lnTo>
                  <a:pt x="45827" y="167634"/>
                </a:lnTo>
                <a:lnTo>
                  <a:pt x="69947" y="131790"/>
                </a:lnTo>
                <a:lnTo>
                  <a:pt x="98337" y="99401"/>
                </a:lnTo>
                <a:lnTo>
                  <a:pt x="130599" y="70867"/>
                </a:lnTo>
                <a:lnTo>
                  <a:pt x="166334" y="46587"/>
                </a:lnTo>
                <a:lnTo>
                  <a:pt x="205145" y="26960"/>
                </a:lnTo>
                <a:lnTo>
                  <a:pt x="246634" y="12387"/>
                </a:lnTo>
                <a:lnTo>
                  <a:pt x="290404" y="3267"/>
                </a:lnTo>
                <a:lnTo>
                  <a:pt x="336056" y="0"/>
                </a:lnTo>
                <a:lnTo>
                  <a:pt x="381708" y="3267"/>
                </a:lnTo>
                <a:lnTo>
                  <a:pt x="425477" y="12387"/>
                </a:lnTo>
                <a:lnTo>
                  <a:pt x="466966" y="26960"/>
                </a:lnTo>
                <a:lnTo>
                  <a:pt x="505778" y="46587"/>
                </a:lnTo>
                <a:lnTo>
                  <a:pt x="541513" y="70867"/>
                </a:lnTo>
                <a:lnTo>
                  <a:pt x="573774" y="99401"/>
                </a:lnTo>
                <a:lnTo>
                  <a:pt x="602164" y="131790"/>
                </a:lnTo>
                <a:lnTo>
                  <a:pt x="626284" y="167634"/>
                </a:lnTo>
                <a:lnTo>
                  <a:pt x="645737" y="206532"/>
                </a:lnTo>
                <a:lnTo>
                  <a:pt x="660125" y="248086"/>
                </a:lnTo>
                <a:lnTo>
                  <a:pt x="669049" y="291896"/>
                </a:lnTo>
                <a:lnTo>
                  <a:pt x="672112" y="337562"/>
                </a:lnTo>
                <a:lnTo>
                  <a:pt x="669049" y="383228"/>
                </a:lnTo>
                <a:lnTo>
                  <a:pt x="660125" y="427038"/>
                </a:lnTo>
                <a:lnTo>
                  <a:pt x="645737" y="468592"/>
                </a:lnTo>
                <a:lnTo>
                  <a:pt x="626284" y="507490"/>
                </a:lnTo>
                <a:lnTo>
                  <a:pt x="602164" y="543334"/>
                </a:lnTo>
                <a:lnTo>
                  <a:pt x="573774" y="575723"/>
                </a:lnTo>
                <a:lnTo>
                  <a:pt x="541513" y="604257"/>
                </a:lnTo>
                <a:lnTo>
                  <a:pt x="505778" y="628537"/>
                </a:lnTo>
                <a:lnTo>
                  <a:pt x="466966" y="648164"/>
                </a:lnTo>
                <a:lnTo>
                  <a:pt x="425477" y="662737"/>
                </a:lnTo>
                <a:lnTo>
                  <a:pt x="381708" y="671857"/>
                </a:lnTo>
                <a:lnTo>
                  <a:pt x="336056" y="675124"/>
                </a:lnTo>
                <a:close/>
              </a:path>
            </a:pathLst>
          </a:custGeom>
          <a:solidFill>
            <a:srgbClr val="CEC9B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1716704" y="9017113"/>
            <a:ext cx="37846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>
                <a:latin typeface="Arial MT"/>
                <a:cs typeface="Arial MT"/>
              </a:rPr>
              <a:t>05</a:t>
            </a:r>
            <a:endParaRPr sz="2500">
              <a:latin typeface="Arial MT"/>
              <a:cs typeface="Arial MT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0200" y="4309760"/>
            <a:ext cx="452945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500" i="1" spc="-15" dirty="0">
                <a:latin typeface="Arial"/>
                <a:cs typeface="Arial"/>
              </a:rPr>
              <a:t>Given</a:t>
            </a:r>
            <a:r>
              <a:rPr sz="6500" i="1" spc="-95" dirty="0">
                <a:latin typeface="Arial"/>
                <a:cs typeface="Arial"/>
              </a:rPr>
              <a:t> </a:t>
            </a:r>
            <a:r>
              <a:rPr sz="6500" i="1" spc="-125" dirty="0">
                <a:latin typeface="Arial"/>
                <a:cs typeface="Arial"/>
              </a:rPr>
              <a:t>Tasks</a:t>
            </a:r>
            <a:endParaRPr sz="65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42900" y="5201618"/>
            <a:ext cx="4511675" cy="74295"/>
          </a:xfrm>
          <a:custGeom>
            <a:avLst/>
            <a:gdLst/>
            <a:ahLst/>
            <a:cxnLst/>
            <a:rect l="l" t="t" r="r" b="b"/>
            <a:pathLst>
              <a:path w="4511675" h="74295">
                <a:moveTo>
                  <a:pt x="4511080" y="74294"/>
                </a:moveTo>
                <a:lnTo>
                  <a:pt x="0" y="74294"/>
                </a:lnTo>
                <a:lnTo>
                  <a:pt x="0" y="0"/>
                </a:lnTo>
                <a:lnTo>
                  <a:pt x="4511080" y="0"/>
                </a:lnTo>
                <a:lnTo>
                  <a:pt x="4511080" y="742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579424" y="716425"/>
            <a:ext cx="672465" cy="675640"/>
          </a:xfrm>
          <a:custGeom>
            <a:avLst/>
            <a:gdLst/>
            <a:ahLst/>
            <a:cxnLst/>
            <a:rect l="l" t="t" r="r" b="b"/>
            <a:pathLst>
              <a:path w="672465" h="675640">
                <a:moveTo>
                  <a:pt x="336056" y="675124"/>
                </a:moveTo>
                <a:lnTo>
                  <a:pt x="290404" y="671857"/>
                </a:lnTo>
                <a:lnTo>
                  <a:pt x="246634" y="662737"/>
                </a:lnTo>
                <a:lnTo>
                  <a:pt x="205145" y="648164"/>
                </a:lnTo>
                <a:lnTo>
                  <a:pt x="166334" y="628537"/>
                </a:lnTo>
                <a:lnTo>
                  <a:pt x="130599" y="604257"/>
                </a:lnTo>
                <a:lnTo>
                  <a:pt x="98337" y="575723"/>
                </a:lnTo>
                <a:lnTo>
                  <a:pt x="69947" y="543334"/>
                </a:lnTo>
                <a:lnTo>
                  <a:pt x="45827" y="507490"/>
                </a:lnTo>
                <a:lnTo>
                  <a:pt x="26374" y="468592"/>
                </a:lnTo>
                <a:lnTo>
                  <a:pt x="11987" y="427038"/>
                </a:lnTo>
                <a:lnTo>
                  <a:pt x="3063" y="383228"/>
                </a:lnTo>
                <a:lnTo>
                  <a:pt x="0" y="337562"/>
                </a:lnTo>
                <a:lnTo>
                  <a:pt x="3063" y="291896"/>
                </a:lnTo>
                <a:lnTo>
                  <a:pt x="11987" y="248086"/>
                </a:lnTo>
                <a:lnTo>
                  <a:pt x="26374" y="206532"/>
                </a:lnTo>
                <a:lnTo>
                  <a:pt x="45827" y="167634"/>
                </a:lnTo>
                <a:lnTo>
                  <a:pt x="69947" y="131790"/>
                </a:lnTo>
                <a:lnTo>
                  <a:pt x="98337" y="99401"/>
                </a:lnTo>
                <a:lnTo>
                  <a:pt x="130599" y="70867"/>
                </a:lnTo>
                <a:lnTo>
                  <a:pt x="166334" y="46587"/>
                </a:lnTo>
                <a:lnTo>
                  <a:pt x="205145" y="26960"/>
                </a:lnTo>
                <a:lnTo>
                  <a:pt x="246634" y="12387"/>
                </a:lnTo>
                <a:lnTo>
                  <a:pt x="290404" y="3267"/>
                </a:lnTo>
                <a:lnTo>
                  <a:pt x="336056" y="0"/>
                </a:lnTo>
                <a:lnTo>
                  <a:pt x="381708" y="3267"/>
                </a:lnTo>
                <a:lnTo>
                  <a:pt x="425477" y="12387"/>
                </a:lnTo>
                <a:lnTo>
                  <a:pt x="466966" y="26960"/>
                </a:lnTo>
                <a:lnTo>
                  <a:pt x="505778" y="46587"/>
                </a:lnTo>
                <a:lnTo>
                  <a:pt x="541513" y="70867"/>
                </a:lnTo>
                <a:lnTo>
                  <a:pt x="573774" y="99401"/>
                </a:lnTo>
                <a:lnTo>
                  <a:pt x="602164" y="131790"/>
                </a:lnTo>
                <a:lnTo>
                  <a:pt x="626284" y="167634"/>
                </a:lnTo>
                <a:lnTo>
                  <a:pt x="645737" y="206532"/>
                </a:lnTo>
                <a:lnTo>
                  <a:pt x="660125" y="248086"/>
                </a:lnTo>
                <a:lnTo>
                  <a:pt x="669049" y="291896"/>
                </a:lnTo>
                <a:lnTo>
                  <a:pt x="672112" y="337562"/>
                </a:lnTo>
                <a:lnTo>
                  <a:pt x="669049" y="383228"/>
                </a:lnTo>
                <a:lnTo>
                  <a:pt x="660125" y="427038"/>
                </a:lnTo>
                <a:lnTo>
                  <a:pt x="645737" y="468592"/>
                </a:lnTo>
                <a:lnTo>
                  <a:pt x="626284" y="507490"/>
                </a:lnTo>
                <a:lnTo>
                  <a:pt x="602164" y="543334"/>
                </a:lnTo>
                <a:lnTo>
                  <a:pt x="573774" y="575723"/>
                </a:lnTo>
                <a:lnTo>
                  <a:pt x="541513" y="604257"/>
                </a:lnTo>
                <a:lnTo>
                  <a:pt x="505778" y="628537"/>
                </a:lnTo>
                <a:lnTo>
                  <a:pt x="466966" y="648164"/>
                </a:lnTo>
                <a:lnTo>
                  <a:pt x="425477" y="662737"/>
                </a:lnTo>
                <a:lnTo>
                  <a:pt x="381708" y="671857"/>
                </a:lnTo>
                <a:lnTo>
                  <a:pt x="336056" y="675124"/>
                </a:lnTo>
                <a:close/>
              </a:path>
            </a:pathLst>
          </a:custGeom>
          <a:solidFill>
            <a:srgbClr val="CEC9B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1716704" y="838087"/>
            <a:ext cx="37846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spc="-5" dirty="0">
                <a:latin typeface="Arial MT"/>
                <a:cs typeface="Arial MT"/>
              </a:rPr>
              <a:t>01</a:t>
            </a:r>
            <a:endParaRPr sz="2500">
              <a:latin typeface="Arial MT"/>
              <a:cs typeface="Arial M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716704" y="439755"/>
            <a:ext cx="4168775" cy="2849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05815" marR="5080">
              <a:lnSpc>
                <a:spcPct val="120000"/>
              </a:lnSpc>
              <a:spcBef>
                <a:spcPts val="100"/>
              </a:spcBef>
            </a:pPr>
            <a:r>
              <a:rPr sz="2200" b="1" spc="-15" dirty="0">
                <a:latin typeface="Arial"/>
                <a:cs typeface="Arial"/>
              </a:rPr>
              <a:t>Write </a:t>
            </a:r>
            <a:r>
              <a:rPr sz="2200" b="1" dirty="0">
                <a:latin typeface="Arial"/>
                <a:cs typeface="Arial"/>
              </a:rPr>
              <a:t>the </a:t>
            </a:r>
            <a:r>
              <a:rPr sz="2200" b="1" spc="-5" dirty="0">
                <a:latin typeface="Arial"/>
                <a:cs typeface="Arial"/>
              </a:rPr>
              <a:t>process </a:t>
            </a:r>
            <a:r>
              <a:rPr sz="2200" b="1" dirty="0">
                <a:latin typeface="Arial"/>
                <a:cs typeface="Arial"/>
              </a:rPr>
              <a:t>the </a:t>
            </a:r>
            <a:r>
              <a:rPr sz="2200" b="1" spc="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data</a:t>
            </a:r>
            <a:r>
              <a:rPr sz="2200" b="1" spc="-3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added</a:t>
            </a:r>
            <a:r>
              <a:rPr sz="2200" b="1" spc="-25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to</a:t>
            </a:r>
            <a:r>
              <a:rPr sz="2200" b="1" spc="-30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the</a:t>
            </a:r>
            <a:r>
              <a:rPr sz="2200" b="1" spc="-2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current </a:t>
            </a:r>
            <a:r>
              <a:rPr sz="2200" b="1" spc="-59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dataset. In </a:t>
            </a:r>
            <a:r>
              <a:rPr sz="2200" b="1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addition,mention </a:t>
            </a:r>
            <a:r>
              <a:rPr sz="2200" b="1" dirty="0">
                <a:latin typeface="Arial"/>
                <a:cs typeface="Arial"/>
              </a:rPr>
              <a:t>the </a:t>
            </a:r>
            <a:r>
              <a:rPr sz="2200" b="1" spc="5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theme </a:t>
            </a:r>
            <a:r>
              <a:rPr sz="2200" b="1" spc="-5" dirty="0">
                <a:latin typeface="Arial"/>
                <a:cs typeface="Arial"/>
              </a:rPr>
              <a:t>on which you will </a:t>
            </a:r>
            <a:r>
              <a:rPr sz="2200" b="1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be</a:t>
            </a:r>
            <a:r>
              <a:rPr sz="2200" b="1" spc="-1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creating</a:t>
            </a:r>
            <a:r>
              <a:rPr sz="2200" b="1" spc="-10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the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  <a:tabLst>
                <a:tab pos="805815" algn="l"/>
              </a:tabLst>
            </a:pPr>
            <a:r>
              <a:rPr sz="2500" spc="-5" dirty="0">
                <a:latin typeface="Arial MT"/>
                <a:cs typeface="Arial MT"/>
              </a:rPr>
              <a:t>02	</a:t>
            </a:r>
            <a:r>
              <a:rPr sz="2200" b="1" spc="-5" dirty="0">
                <a:latin typeface="Arial"/>
                <a:cs typeface="Arial"/>
              </a:rPr>
              <a:t>Dashboard.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2510163" y="4665842"/>
            <a:ext cx="3201035" cy="830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000"/>
              </a:lnSpc>
              <a:spcBef>
                <a:spcPts val="100"/>
              </a:spcBef>
            </a:pPr>
            <a:r>
              <a:rPr sz="2200" b="1" spc="-5" dirty="0">
                <a:latin typeface="Arial"/>
                <a:cs typeface="Arial"/>
              </a:rPr>
              <a:t>Do</a:t>
            </a:r>
            <a:r>
              <a:rPr sz="2200" b="1" spc="-35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the</a:t>
            </a:r>
            <a:r>
              <a:rPr sz="2200" b="1" spc="-3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Data</a:t>
            </a:r>
            <a:r>
              <a:rPr sz="2200" b="1" spc="-3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Preparation </a:t>
            </a:r>
            <a:r>
              <a:rPr sz="2200" b="1" spc="-59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part.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510163" y="9039780"/>
            <a:ext cx="222694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latin typeface="Arial"/>
                <a:cs typeface="Arial"/>
              </a:rPr>
              <a:t>Build</a:t>
            </a:r>
            <a:r>
              <a:rPr sz="2200" b="1" spc="-50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a</a:t>
            </a:r>
            <a:r>
              <a:rPr sz="2200" b="1" spc="-4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Storyline</a:t>
            </a:r>
            <a:endParaRPr sz="22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489380" y="6995029"/>
            <a:ext cx="283400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latin typeface="Arial"/>
                <a:cs typeface="Arial"/>
              </a:rPr>
              <a:t>Build</a:t>
            </a:r>
            <a:r>
              <a:rPr sz="2200" b="1" spc="-50" dirty="0">
                <a:latin typeface="Arial"/>
                <a:cs typeface="Arial"/>
              </a:rPr>
              <a:t> </a:t>
            </a:r>
            <a:r>
              <a:rPr sz="2200" b="1" dirty="0">
                <a:latin typeface="Arial"/>
                <a:cs typeface="Arial"/>
              </a:rPr>
              <a:t>the</a:t>
            </a:r>
            <a:r>
              <a:rPr sz="2200" b="1" spc="-4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Dashboard.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009621" y="2635361"/>
            <a:ext cx="3388995" cy="8305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6385" marR="5080" indent="-274320">
              <a:lnSpc>
                <a:spcPct val="120000"/>
              </a:lnSpc>
              <a:spcBef>
                <a:spcPts val="100"/>
              </a:spcBef>
            </a:pPr>
            <a:r>
              <a:rPr sz="2200" b="1" spc="-60" dirty="0">
                <a:latin typeface="Arial"/>
                <a:cs typeface="Arial"/>
              </a:rPr>
              <a:t>You</a:t>
            </a:r>
            <a:r>
              <a:rPr sz="2200" b="1" spc="-2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can</a:t>
            </a:r>
            <a:r>
              <a:rPr sz="2200" b="1" spc="-20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add</a:t>
            </a:r>
            <a:r>
              <a:rPr sz="2200" b="1" spc="-20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your</a:t>
            </a:r>
            <a:r>
              <a:rPr sz="2200" b="1" spc="-1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data</a:t>
            </a:r>
            <a:r>
              <a:rPr sz="2200" b="1" spc="10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as </a:t>
            </a:r>
            <a:r>
              <a:rPr sz="2200" b="1" spc="-59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per</a:t>
            </a:r>
            <a:r>
              <a:rPr sz="2200" b="1" spc="-40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your</a:t>
            </a:r>
            <a:r>
              <a:rPr sz="2200" b="1" spc="-35" dirty="0">
                <a:latin typeface="Arial"/>
                <a:cs typeface="Arial"/>
              </a:rPr>
              <a:t> </a:t>
            </a:r>
            <a:r>
              <a:rPr sz="2200" b="1" spc="-5" dirty="0">
                <a:latin typeface="Arial"/>
                <a:cs typeface="Arial"/>
              </a:rPr>
              <a:t>Convenience.</a:t>
            </a:r>
            <a:endParaRPr sz="2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98565" y="2124803"/>
            <a:ext cx="934783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0" i="0" spc="-5" dirty="0">
                <a:latin typeface="MS PGothic"/>
                <a:cs typeface="MS PGothic"/>
              </a:rPr>
              <a:t>➤</a:t>
            </a:r>
            <a:r>
              <a:rPr b="0" i="0" spc="-5" dirty="0">
                <a:latin typeface="Arial MT"/>
                <a:cs typeface="Arial MT"/>
              </a:rPr>
              <a:t>Data</a:t>
            </a:r>
            <a:r>
              <a:rPr b="0" i="0" spc="-15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was</a:t>
            </a:r>
            <a:r>
              <a:rPr b="0" i="0" spc="-10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given</a:t>
            </a:r>
            <a:r>
              <a:rPr b="0" i="0" spc="-10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into</a:t>
            </a:r>
            <a:r>
              <a:rPr b="0" i="0" spc="-10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three</a:t>
            </a:r>
            <a:r>
              <a:rPr b="0" i="0" spc="-15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parts</a:t>
            </a:r>
            <a:r>
              <a:rPr b="0" i="0" spc="-15" dirty="0">
                <a:latin typeface="Arial MT"/>
                <a:cs typeface="Arial MT"/>
              </a:rPr>
              <a:t> </a:t>
            </a:r>
            <a:r>
              <a:rPr b="0" i="0" dirty="0">
                <a:latin typeface="Arial MT"/>
                <a:cs typeface="Arial MT"/>
              </a:rPr>
              <a:t>:</a:t>
            </a:r>
            <a:r>
              <a:rPr b="0" i="0" spc="-15" dirty="0">
                <a:latin typeface="Arial MT"/>
                <a:cs typeface="Arial MT"/>
              </a:rPr>
              <a:t> </a:t>
            </a:r>
            <a:r>
              <a:rPr b="0" i="0" dirty="0">
                <a:latin typeface="Arial MT"/>
                <a:cs typeface="Arial MT"/>
              </a:rPr>
              <a:t>(1)Entertainer</a:t>
            </a:r>
            <a:r>
              <a:rPr b="0" i="0" spc="-10" dirty="0">
                <a:latin typeface="Arial MT"/>
                <a:cs typeface="Arial MT"/>
              </a:rPr>
              <a:t> </a:t>
            </a:r>
            <a:r>
              <a:rPr b="0" i="0" dirty="0">
                <a:latin typeface="Arial MT"/>
                <a:cs typeface="Arial MT"/>
              </a:rPr>
              <a:t>–</a:t>
            </a:r>
            <a:r>
              <a:rPr b="0" i="0" spc="-10" dirty="0">
                <a:latin typeface="Arial MT"/>
                <a:cs typeface="Arial MT"/>
              </a:rPr>
              <a:t> Basic</a:t>
            </a:r>
            <a:r>
              <a:rPr b="0" i="0" spc="-15" dirty="0">
                <a:latin typeface="Arial MT"/>
                <a:cs typeface="Arial MT"/>
              </a:rPr>
              <a:t> </a:t>
            </a:r>
            <a:r>
              <a:rPr b="0" i="0" spc="-5" dirty="0">
                <a:latin typeface="Arial MT"/>
                <a:cs typeface="Arial MT"/>
              </a:rPr>
              <a:t>Info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620285" y="2618429"/>
            <a:ext cx="12498070" cy="734758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57300">
              <a:lnSpc>
                <a:spcPct val="100000"/>
              </a:lnSpc>
              <a:spcBef>
                <a:spcPts val="100"/>
              </a:spcBef>
            </a:pPr>
            <a:r>
              <a:rPr sz="2700" dirty="0">
                <a:latin typeface="Arial MT"/>
                <a:cs typeface="Arial MT"/>
              </a:rPr>
              <a:t>(2)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10" dirty="0">
                <a:latin typeface="Arial MT"/>
                <a:cs typeface="Arial MT"/>
              </a:rPr>
              <a:t>Entertainer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–Breakthrough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Info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(3)Entertainer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–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Last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work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Info.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900">
              <a:latin typeface="Arial MT"/>
              <a:cs typeface="Arial MT"/>
            </a:endParaRPr>
          </a:p>
          <a:p>
            <a:pPr marL="9525" algn="ctr">
              <a:lnSpc>
                <a:spcPct val="100000"/>
              </a:lnSpc>
            </a:pPr>
            <a:r>
              <a:rPr sz="2700" spc="-5" dirty="0">
                <a:latin typeface="MS PGothic"/>
                <a:cs typeface="MS PGothic"/>
              </a:rPr>
              <a:t>➤</a:t>
            </a:r>
            <a:r>
              <a:rPr sz="2700" spc="-5" dirty="0">
                <a:latin typeface="Arial MT"/>
                <a:cs typeface="Arial MT"/>
              </a:rPr>
              <a:t>I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Combined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them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into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a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simple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file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named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“Entertainer_final_data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“.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350">
              <a:latin typeface="Arial MT"/>
              <a:cs typeface="Arial MT"/>
            </a:endParaRPr>
          </a:p>
          <a:p>
            <a:pPr marL="12700" marR="5080" algn="ctr">
              <a:lnSpc>
                <a:spcPct val="120000"/>
              </a:lnSpc>
            </a:pPr>
            <a:r>
              <a:rPr sz="2700" spc="-5" dirty="0">
                <a:latin typeface="MS PGothic"/>
                <a:cs typeface="MS PGothic"/>
              </a:rPr>
              <a:t>➤</a:t>
            </a:r>
            <a:r>
              <a:rPr sz="2700" spc="-5" dirty="0">
                <a:latin typeface="Arial MT"/>
                <a:cs typeface="Arial MT"/>
              </a:rPr>
              <a:t>GIven data is not that </a:t>
            </a:r>
            <a:r>
              <a:rPr sz="2700" dirty="0">
                <a:latin typeface="Arial MT"/>
                <a:cs typeface="Arial MT"/>
              </a:rPr>
              <a:t>much </a:t>
            </a:r>
            <a:r>
              <a:rPr sz="2700" spc="-10" dirty="0">
                <a:latin typeface="Arial MT"/>
                <a:cs typeface="Arial MT"/>
              </a:rPr>
              <a:t>sufficient </a:t>
            </a:r>
            <a:r>
              <a:rPr sz="2700" spc="-5" dirty="0">
                <a:latin typeface="Arial MT"/>
                <a:cs typeface="Arial MT"/>
              </a:rPr>
              <a:t>for analysis part </a:t>
            </a:r>
            <a:r>
              <a:rPr sz="2700" dirty="0">
                <a:latin typeface="Arial MT"/>
                <a:cs typeface="Arial MT"/>
              </a:rPr>
              <a:t>, so </a:t>
            </a:r>
            <a:r>
              <a:rPr sz="2700" spc="-5" dirty="0">
                <a:latin typeface="Arial MT"/>
                <a:cs typeface="Arial MT"/>
              </a:rPr>
              <a:t>additional information </a:t>
            </a:r>
            <a:r>
              <a:rPr sz="2700" spc="-74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is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dirty="0">
                <a:latin typeface="Arial MT"/>
                <a:cs typeface="Arial MT"/>
              </a:rPr>
              <a:t>required</a:t>
            </a:r>
            <a:r>
              <a:rPr sz="2700" spc="-5" dirty="0">
                <a:latin typeface="Arial MT"/>
                <a:cs typeface="Arial MT"/>
              </a:rPr>
              <a:t> to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add.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350">
              <a:latin typeface="Arial MT"/>
              <a:cs typeface="Arial MT"/>
            </a:endParaRPr>
          </a:p>
          <a:p>
            <a:pPr marL="904875" marR="893444" algn="ctr">
              <a:lnSpc>
                <a:spcPct val="120000"/>
              </a:lnSpc>
            </a:pPr>
            <a:r>
              <a:rPr sz="2700" spc="-5" dirty="0">
                <a:latin typeface="MS PGothic"/>
                <a:cs typeface="MS PGothic"/>
              </a:rPr>
              <a:t>➤</a:t>
            </a:r>
            <a:r>
              <a:rPr sz="2700" spc="-5" dirty="0">
                <a:latin typeface="Arial MT"/>
                <a:cs typeface="Arial MT"/>
              </a:rPr>
              <a:t>I</a:t>
            </a:r>
            <a:r>
              <a:rPr sz="2700" spc="-165" dirty="0">
                <a:latin typeface="Arial MT"/>
                <a:cs typeface="Arial MT"/>
              </a:rPr>
              <a:t> </a:t>
            </a:r>
            <a:r>
              <a:rPr sz="2700" spc="-10" dirty="0">
                <a:latin typeface="Arial MT"/>
                <a:cs typeface="Arial MT"/>
              </a:rPr>
              <a:t>Added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number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of awards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and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nominees won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by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them,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awards from </a:t>
            </a:r>
            <a:r>
              <a:rPr sz="2700" spc="-73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breakthrough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etc.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900">
              <a:latin typeface="Arial MT"/>
              <a:cs typeface="Arial MT"/>
            </a:endParaRPr>
          </a:p>
          <a:p>
            <a:pPr marL="11430" algn="ctr">
              <a:lnSpc>
                <a:spcPct val="100000"/>
              </a:lnSpc>
            </a:pPr>
            <a:r>
              <a:rPr sz="2700" spc="-5" dirty="0">
                <a:latin typeface="MS PGothic"/>
                <a:cs typeface="MS PGothic"/>
              </a:rPr>
              <a:t>➤</a:t>
            </a:r>
            <a:r>
              <a:rPr sz="2700" spc="-5" dirty="0">
                <a:latin typeface="Arial MT"/>
                <a:cs typeface="Arial MT"/>
              </a:rPr>
              <a:t>Data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is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in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form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of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numeric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and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alphabets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900">
              <a:latin typeface="Arial MT"/>
              <a:cs typeface="Arial MT"/>
            </a:endParaRPr>
          </a:p>
          <a:p>
            <a:pPr marL="1270" algn="ctr">
              <a:lnSpc>
                <a:spcPct val="100000"/>
              </a:lnSpc>
            </a:pPr>
            <a:r>
              <a:rPr sz="2700" spc="-10" dirty="0">
                <a:latin typeface="MS PGothic"/>
                <a:cs typeface="MS PGothic"/>
              </a:rPr>
              <a:t>➤</a:t>
            </a:r>
            <a:r>
              <a:rPr sz="2700" spc="-10" dirty="0">
                <a:latin typeface="Arial MT"/>
                <a:cs typeface="Arial MT"/>
              </a:rPr>
              <a:t>Additional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data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is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added</a:t>
            </a:r>
            <a:r>
              <a:rPr sz="2700" spc="-10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from</a:t>
            </a:r>
            <a:r>
              <a:rPr sz="2700" spc="-20" dirty="0">
                <a:latin typeface="Arial MT"/>
                <a:cs typeface="Arial MT"/>
              </a:rPr>
              <a:t> </a:t>
            </a:r>
            <a:r>
              <a:rPr sz="2700" spc="-15" dirty="0">
                <a:latin typeface="Arial MT"/>
                <a:cs typeface="Arial MT"/>
              </a:rPr>
              <a:t>IMDB’s</a:t>
            </a:r>
            <a:r>
              <a:rPr sz="2700" spc="-10" dirty="0">
                <a:latin typeface="Arial MT"/>
                <a:cs typeface="Arial MT"/>
              </a:rPr>
              <a:t> official</a:t>
            </a:r>
            <a:r>
              <a:rPr sz="2700" spc="-15" dirty="0">
                <a:latin typeface="Arial MT"/>
                <a:cs typeface="Arial MT"/>
              </a:rPr>
              <a:t> </a:t>
            </a:r>
            <a:r>
              <a:rPr sz="2700" spc="-5" dirty="0">
                <a:latin typeface="Arial MT"/>
                <a:cs typeface="Arial MT"/>
              </a:rPr>
              <a:t>website.</a:t>
            </a:r>
            <a:endParaRPr sz="27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900">
              <a:latin typeface="Arial MT"/>
              <a:cs typeface="Arial MT"/>
            </a:endParaRPr>
          </a:p>
          <a:p>
            <a:pPr marL="17145" algn="ctr">
              <a:lnSpc>
                <a:spcPct val="100000"/>
              </a:lnSpc>
            </a:pPr>
            <a:r>
              <a:rPr sz="2700" spc="-10" dirty="0">
                <a:latin typeface="MS PGothic"/>
                <a:cs typeface="MS PGothic"/>
              </a:rPr>
              <a:t>➤</a:t>
            </a:r>
            <a:r>
              <a:rPr sz="2700" spc="-10" dirty="0">
                <a:latin typeface="Arial MT"/>
                <a:cs typeface="Arial MT"/>
              </a:rPr>
              <a:t>Source: </a:t>
            </a:r>
            <a:r>
              <a:rPr sz="2700" i="1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IMDB.</a:t>
            </a:r>
            <a:endParaRPr sz="27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27494" y="1063415"/>
            <a:ext cx="489521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1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Data</a:t>
            </a:r>
            <a:r>
              <a:rPr sz="2600" b="1" u="heavy" spc="-3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600" b="1" u="heavy" spc="-1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Preparation</a:t>
            </a:r>
            <a:r>
              <a:rPr sz="2600" b="1" u="heavy" spc="-3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600" b="1" u="heavy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&amp;</a:t>
            </a:r>
            <a:r>
              <a:rPr sz="2600" b="1" u="heavy" spc="-30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 </a:t>
            </a:r>
            <a:r>
              <a:rPr sz="2600" b="1" u="heavy" spc="-5" dirty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Description</a:t>
            </a:r>
            <a:endParaRPr sz="26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779211" y="1774463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575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9211" y="952500"/>
            <a:ext cx="14730094" cy="0"/>
          </a:xfrm>
          <a:custGeom>
            <a:avLst/>
            <a:gdLst/>
            <a:ahLst/>
            <a:cxnLst/>
            <a:rect l="l" t="t" r="r" b="b"/>
            <a:pathLst>
              <a:path w="14730094">
                <a:moveTo>
                  <a:pt x="0" y="0"/>
                </a:moveTo>
                <a:lnTo>
                  <a:pt x="14729700" y="0"/>
                </a:lnTo>
              </a:path>
            </a:pathLst>
          </a:custGeom>
          <a:ln w="2857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73200" y="274142"/>
            <a:ext cx="1917700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b="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Column</a:t>
            </a:r>
            <a:r>
              <a:rPr sz="2600" b="0" u="heavy" spc="-8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 </a:t>
            </a:r>
            <a:r>
              <a:rPr sz="2600" b="0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Name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981550" y="274142"/>
            <a:ext cx="1533525" cy="421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i="1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cs typeface="Calibri"/>
              </a:rPr>
              <a:t>Description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7350" y="803134"/>
            <a:ext cx="5201920" cy="8191500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5"/>
              </a:spcBef>
            </a:pP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Entertainer</a:t>
            </a:r>
            <a:endParaRPr sz="2500">
              <a:latin typeface="Times New Roman"/>
              <a:cs typeface="Times New Roman"/>
            </a:endParaRPr>
          </a:p>
          <a:p>
            <a:pPr marL="12700" marR="2428240">
              <a:lnSpc>
                <a:spcPts val="3529"/>
              </a:lnSpc>
              <a:spcBef>
                <a:spcPts val="120"/>
              </a:spcBef>
            </a:pP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Gender</a:t>
            </a:r>
            <a:r>
              <a:rPr sz="2500" b="1" spc="-14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(traditional) </a:t>
            </a:r>
            <a:r>
              <a:rPr sz="2500" b="1" spc="-6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Birth</a:t>
            </a:r>
            <a:r>
              <a:rPr sz="2500" b="1" spc="-10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endParaRPr sz="2500">
              <a:latin typeface="Times New Roman"/>
              <a:cs typeface="Times New Roman"/>
            </a:endParaRPr>
          </a:p>
          <a:p>
            <a:pPr marL="12700" marR="5080">
              <a:lnSpc>
                <a:spcPct val="102899"/>
              </a:lnSpc>
              <a:spcBef>
                <a:spcPts val="240"/>
              </a:spcBef>
              <a:tabLst>
                <a:tab pos="840105" algn="l"/>
                <a:tab pos="1304290" algn="l"/>
                <a:tab pos="3818890" algn="l"/>
              </a:tabLst>
            </a:pPr>
            <a:r>
              <a:rPr sz="2500" b="1" spc="-280" dirty="0">
                <a:solidFill>
                  <a:srgbClr val="FFFFFF"/>
                </a:solidFill>
                <a:latin typeface="Times New Roman"/>
                <a:cs typeface="Times New Roman"/>
              </a:rPr>
              <a:t>Y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ea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r	of	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B</a:t>
            </a:r>
            <a:r>
              <a:rPr sz="25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eakth</a:t>
            </a:r>
            <a:r>
              <a:rPr sz="25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ough/#1	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hit/</a:t>
            </a:r>
            <a:r>
              <a:rPr sz="2500" b="1" spc="-19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ward  Nominatio</a:t>
            </a:r>
            <a:r>
              <a:rPr sz="2500" spc="-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Breakthrough</a:t>
            </a:r>
            <a:r>
              <a:rPr sz="2500" b="1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Name</a:t>
            </a:r>
            <a:endParaRPr sz="2500">
              <a:latin typeface="Times New Roman"/>
              <a:cs typeface="Times New Roman"/>
            </a:endParaRPr>
          </a:p>
          <a:p>
            <a:pPr marL="12700" marR="255904">
              <a:lnSpc>
                <a:spcPct val="103000"/>
              </a:lnSpc>
              <a:spcBef>
                <a:spcPts val="45"/>
              </a:spcBef>
            </a:pPr>
            <a:r>
              <a:rPr sz="2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Year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of first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Oscar/Grammy/Emmy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r>
              <a:rPr sz="2500" b="1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Last</a:t>
            </a:r>
            <a:r>
              <a:rPr sz="2500" b="1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Major</a:t>
            </a:r>
            <a:r>
              <a:rPr sz="2500" b="1" spc="-1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35" dirty="0">
                <a:solidFill>
                  <a:srgbClr val="FFFFFF"/>
                </a:solidFill>
                <a:latin typeface="Times New Roman"/>
                <a:cs typeface="Times New Roman"/>
              </a:rPr>
              <a:t>Work</a:t>
            </a: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(arguable) </a:t>
            </a:r>
            <a:r>
              <a:rPr sz="2500" b="1" spc="-6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75" dirty="0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r>
              <a:rPr sz="2500" b="1" spc="-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Death</a:t>
            </a:r>
            <a:endParaRPr sz="25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5"/>
              </a:spcBef>
            </a:pPr>
            <a:r>
              <a:rPr sz="2500" b="1" spc="-45" dirty="0">
                <a:solidFill>
                  <a:srgbClr val="FFFFFF"/>
                </a:solidFill>
                <a:latin typeface="Times New Roman"/>
                <a:cs typeface="Times New Roman"/>
              </a:rPr>
              <a:t>Award</a:t>
            </a:r>
            <a:r>
              <a:rPr sz="2500" b="1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won </a:t>
            </a: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Breakthrough</a:t>
            </a:r>
            <a:endParaRPr sz="2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7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800">
              <a:latin typeface="Times New Roman"/>
              <a:cs typeface="Times New Roman"/>
            </a:endParaRPr>
          </a:p>
          <a:p>
            <a:pPr marL="12700" marR="2681605">
              <a:lnSpc>
                <a:spcPct val="106200"/>
              </a:lnSpc>
            </a:pPr>
            <a:r>
              <a:rPr sz="2500" b="1" spc="-229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otal</a:t>
            </a:r>
            <a:r>
              <a:rPr sz="2500" b="1" spc="-1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19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ward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25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140" dirty="0">
                <a:solidFill>
                  <a:srgbClr val="FFFFFF"/>
                </a:solidFill>
                <a:latin typeface="Times New Roman"/>
                <a:cs typeface="Times New Roman"/>
              </a:rPr>
              <a:t>W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on  </a:t>
            </a:r>
            <a:r>
              <a:rPr sz="2500" b="1" spc="-50" dirty="0">
                <a:solidFill>
                  <a:srgbClr val="FFFFFF"/>
                </a:solidFill>
                <a:latin typeface="Times New Roman"/>
                <a:cs typeface="Times New Roman"/>
              </a:rPr>
              <a:t>Total</a:t>
            </a:r>
            <a:r>
              <a:rPr sz="2500" b="1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Nominees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Profession\</a:t>
            </a:r>
            <a:endParaRPr sz="2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750">
              <a:latin typeface="Times New Roman"/>
              <a:cs typeface="Times New Roman"/>
            </a:endParaRPr>
          </a:p>
          <a:p>
            <a:pPr marL="12700" marR="3305810">
              <a:lnSpc>
                <a:spcPct val="101899"/>
              </a:lnSpc>
            </a:pP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Oscar won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Grammy</a:t>
            </a:r>
            <a:r>
              <a:rPr sz="2500" b="1" spc="-9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won </a:t>
            </a:r>
            <a:r>
              <a:rPr sz="2500" b="1" spc="-6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Emmy won 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Othe</a:t>
            </a:r>
            <a:r>
              <a:rPr sz="2500" b="1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2500" b="1" spc="-1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500" b="1" spc="-19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500" b="1" spc="-5" dirty="0">
                <a:solidFill>
                  <a:srgbClr val="FFFFFF"/>
                </a:solidFill>
                <a:latin typeface="Times New Roman"/>
                <a:cs typeface="Times New Roman"/>
              </a:rPr>
              <a:t>ward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31100" y="804151"/>
            <a:ext cx="8638540" cy="8275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243195">
              <a:lnSpc>
                <a:spcPct val="117600"/>
              </a:lnSpc>
              <a:spcBef>
                <a:spcPts val="60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Name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 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entertainer. 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Gender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that 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entertainer. 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Birth</a:t>
            </a:r>
            <a:r>
              <a:rPr sz="2300" spc="-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r>
              <a:rPr sz="23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3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that</a:t>
            </a:r>
            <a:r>
              <a:rPr sz="2300" spc="-2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entertainer.</a:t>
            </a:r>
            <a:endParaRPr sz="2300">
              <a:latin typeface="Times New Roman"/>
              <a:cs typeface="Times New Roman"/>
            </a:endParaRPr>
          </a:p>
          <a:p>
            <a:pPr marL="12700" marR="178435">
              <a:lnSpc>
                <a:spcPct val="102899"/>
              </a:lnSpc>
              <a:spcBef>
                <a:spcPts val="445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Here,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breakthrough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means</a:t>
            </a:r>
            <a:r>
              <a:rPr sz="2300" spc="3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super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hit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career</a:t>
            </a:r>
            <a:r>
              <a:rPr sz="2300" spc="3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changing</a:t>
            </a:r>
            <a:r>
              <a:rPr sz="2300" spc="3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performance. </a:t>
            </a:r>
            <a:r>
              <a:rPr sz="2300" spc="-5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Column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shows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year of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breakthrough.</a:t>
            </a:r>
            <a:endParaRPr sz="2300">
              <a:latin typeface="Times New Roman"/>
              <a:cs typeface="Times New Roman"/>
            </a:endParaRPr>
          </a:p>
          <a:p>
            <a:pPr marL="12700" marR="189865">
              <a:lnSpc>
                <a:spcPct val="102899"/>
              </a:lnSpc>
              <a:spcBef>
                <a:spcPts val="445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Name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breakthrough.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It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can</a:t>
            </a:r>
            <a:r>
              <a:rPr sz="2300" spc="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be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either</a:t>
            </a:r>
            <a:r>
              <a:rPr sz="2300" spc="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sz="2300" spc="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musical</a:t>
            </a:r>
            <a:r>
              <a:rPr sz="2300" spc="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album</a:t>
            </a:r>
            <a:r>
              <a:rPr sz="2300" spc="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</a:t>
            </a:r>
            <a:r>
              <a:rPr sz="2300" spc="4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TV</a:t>
            </a:r>
            <a:r>
              <a:rPr sz="2300" spc="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show</a:t>
            </a:r>
            <a:r>
              <a:rPr sz="2300" spc="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 </a:t>
            </a:r>
            <a:r>
              <a:rPr sz="2300" spc="-5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movie.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00" spc="-65" dirty="0">
                <a:solidFill>
                  <a:srgbClr val="FFFFFF"/>
                </a:solidFill>
                <a:latin typeface="Times New Roman"/>
                <a:cs typeface="Times New Roman"/>
              </a:rPr>
              <a:t>Year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first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mega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won.</a:t>
            </a:r>
            <a:endParaRPr sz="2300">
              <a:latin typeface="Times New Roman"/>
              <a:cs typeface="Times New Roman"/>
            </a:endParaRPr>
          </a:p>
          <a:p>
            <a:pPr marL="12700" marR="419100">
              <a:lnSpc>
                <a:spcPts val="2890"/>
              </a:lnSpc>
              <a:spcBef>
                <a:spcPts val="30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Last major show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movie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album. </a:t>
            </a:r>
            <a:r>
              <a:rPr sz="2300" spc="-80" dirty="0">
                <a:solidFill>
                  <a:srgbClr val="FFFFFF"/>
                </a:solidFill>
                <a:latin typeface="Times New Roman"/>
                <a:cs typeface="Times New Roman"/>
              </a:rPr>
              <a:t>You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can also say last appearance. </a:t>
            </a:r>
            <a:r>
              <a:rPr sz="2300" spc="-5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Entertainer’s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year of death,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if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die.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ts val="2690"/>
              </a:lnSpc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Any</a:t>
            </a:r>
            <a:r>
              <a:rPr sz="23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award/s</a:t>
            </a:r>
            <a:r>
              <a:rPr sz="23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sz="2300" spc="2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breakthrough.</a:t>
            </a:r>
            <a:r>
              <a:rPr sz="23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2300" spc="2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only</a:t>
            </a:r>
            <a:r>
              <a:rPr sz="2300" spc="2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wrote</a:t>
            </a:r>
            <a:r>
              <a:rPr sz="2300" spc="28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about</a:t>
            </a:r>
            <a:r>
              <a:rPr sz="23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23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mega</a:t>
            </a:r>
            <a:r>
              <a:rPr sz="2300" spc="27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awards</a:t>
            </a:r>
            <a:endParaRPr sz="2300">
              <a:latin typeface="Times New Roman"/>
              <a:cs typeface="Times New Roman"/>
            </a:endParaRPr>
          </a:p>
          <a:p>
            <a:pPr marL="12700" marR="180340" algn="just">
              <a:lnSpc>
                <a:spcPct val="105000"/>
              </a:lnSpc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 won in this column.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If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had other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awards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for breakthroughs, I </a:t>
            </a:r>
            <a:r>
              <a:rPr sz="230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wrote “other”, if they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didn't, I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wrote “No </a:t>
            </a:r>
            <a:r>
              <a:rPr sz="2300" spc="-35" dirty="0">
                <a:solidFill>
                  <a:srgbClr val="FFFFFF"/>
                </a:solidFill>
                <a:latin typeface="Times New Roman"/>
                <a:cs typeface="Times New Roman"/>
              </a:rPr>
              <a:t>Award”.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If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have a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mega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award,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I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wrote that award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name.</a:t>
            </a:r>
            <a:endParaRPr sz="230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140"/>
              </a:spcBef>
            </a:pPr>
            <a:r>
              <a:rPr sz="2300" spc="-35" dirty="0">
                <a:solidFill>
                  <a:srgbClr val="FFFFFF"/>
                </a:solidFill>
                <a:latin typeface="Times New Roman"/>
                <a:cs typeface="Times New Roman"/>
              </a:rPr>
              <a:t>Total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awards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that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entertainer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won</a:t>
            </a:r>
            <a:r>
              <a:rPr sz="2300" spc="-2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throughout.</a:t>
            </a:r>
            <a:endParaRPr sz="230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275"/>
              </a:spcBef>
            </a:pPr>
            <a:r>
              <a:rPr sz="2300" spc="-35" dirty="0">
                <a:solidFill>
                  <a:srgbClr val="FFFFFF"/>
                </a:solidFill>
                <a:latin typeface="Times New Roman"/>
                <a:cs typeface="Times New Roman"/>
              </a:rPr>
              <a:t>Total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nominees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which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have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chosen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award.</a:t>
            </a:r>
            <a:endParaRPr sz="2300">
              <a:latin typeface="Times New Roman"/>
              <a:cs typeface="Times New Roman"/>
            </a:endParaRPr>
          </a:p>
          <a:p>
            <a:pPr marL="12700" marR="347345">
              <a:lnSpc>
                <a:spcPct val="102899"/>
              </a:lnSpc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Category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entertainer either singer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or </a:t>
            </a:r>
            <a:r>
              <a:rPr sz="2300" spc="-25" dirty="0">
                <a:solidFill>
                  <a:srgbClr val="FFFFFF"/>
                </a:solidFill>
                <a:latin typeface="Times New Roman"/>
                <a:cs typeface="Times New Roman"/>
              </a:rPr>
              <a:t>actor.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Pop stars and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dancers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are </a:t>
            </a:r>
            <a:r>
              <a:rPr sz="2300" spc="-5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included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in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singers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2300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TV</a:t>
            </a:r>
            <a:r>
              <a:rPr sz="2300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hosts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2300" spc="-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TV</a:t>
            </a:r>
            <a:r>
              <a:rPr sz="2300" spc="-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actors are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included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in actors.</a:t>
            </a:r>
            <a:endParaRPr sz="2300">
              <a:latin typeface="Times New Roman"/>
              <a:cs typeface="Times New Roman"/>
            </a:endParaRPr>
          </a:p>
          <a:p>
            <a:pPr marL="12700" marR="3524250">
              <a:lnSpc>
                <a:spcPct val="102400"/>
              </a:lnSpc>
              <a:spcBef>
                <a:spcPts val="30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total Oscar awards they won.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total Grammy awards they won. </a:t>
            </a:r>
            <a:r>
              <a:rPr sz="2300" spc="-56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total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Emmy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awards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</a:t>
            </a:r>
            <a:r>
              <a:rPr sz="23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won.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5"/>
              </a:spcBef>
            </a:pP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Number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other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awards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they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won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apart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from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20" dirty="0">
                <a:solidFill>
                  <a:srgbClr val="FFFFFF"/>
                </a:solidFill>
                <a:latin typeface="Times New Roman"/>
                <a:cs typeface="Times New Roman"/>
              </a:rPr>
              <a:t>Oscar,</a:t>
            </a:r>
            <a:r>
              <a:rPr sz="230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Grammy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sz="23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spc="-35" dirty="0">
                <a:solidFill>
                  <a:srgbClr val="FFFFFF"/>
                </a:solidFill>
                <a:latin typeface="Times New Roman"/>
                <a:cs typeface="Times New Roman"/>
              </a:rPr>
              <a:t>Emmy.</a:t>
            </a:r>
            <a:endParaRPr sz="2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5127542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91574" y="302538"/>
            <a:ext cx="4332605" cy="1046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00" b="0" spc="-40" dirty="0">
                <a:latin typeface="Calibri"/>
                <a:cs typeface="Calibri"/>
              </a:rPr>
              <a:t>TOOLS</a:t>
            </a:r>
            <a:r>
              <a:rPr sz="6700" b="0" spc="-85" dirty="0">
                <a:latin typeface="Calibri"/>
                <a:cs typeface="Calibri"/>
              </a:rPr>
              <a:t> </a:t>
            </a:r>
            <a:r>
              <a:rPr sz="6700" b="0" spc="-5" dirty="0">
                <a:latin typeface="Calibri"/>
                <a:cs typeface="Calibri"/>
              </a:rPr>
              <a:t>USED</a:t>
            </a:r>
            <a:endParaRPr sz="67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404274" y="1221447"/>
            <a:ext cx="4311015" cy="76835"/>
          </a:xfrm>
          <a:custGeom>
            <a:avLst/>
            <a:gdLst/>
            <a:ahLst/>
            <a:cxnLst/>
            <a:rect l="l" t="t" r="r" b="b"/>
            <a:pathLst>
              <a:path w="4311015" h="76834">
                <a:moveTo>
                  <a:pt x="4310752" y="76581"/>
                </a:moveTo>
                <a:lnTo>
                  <a:pt x="0" y="76581"/>
                </a:lnTo>
                <a:lnTo>
                  <a:pt x="0" y="0"/>
                </a:lnTo>
                <a:lnTo>
                  <a:pt x="4310752" y="0"/>
                </a:lnTo>
                <a:lnTo>
                  <a:pt x="4310752" y="765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416559" y="5082275"/>
            <a:ext cx="4771323" cy="477132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230200" y="5082275"/>
            <a:ext cx="4771324" cy="477132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765968" y="1479450"/>
            <a:ext cx="8160062" cy="32980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9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84636" y="7831352"/>
            <a:ext cx="357822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spc="-10" dirty="0">
                <a:solidFill>
                  <a:srgbClr val="EBE7E1"/>
                </a:solidFill>
                <a:latin typeface="Arial MT"/>
                <a:cs typeface="Arial MT"/>
              </a:rPr>
              <a:t>Theme</a:t>
            </a:r>
            <a:endParaRPr sz="9000">
              <a:latin typeface="Arial MT"/>
              <a:cs typeface="Arial MT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97336" y="9061348"/>
            <a:ext cx="3557904" cy="102870"/>
          </a:xfrm>
          <a:custGeom>
            <a:avLst/>
            <a:gdLst/>
            <a:ahLst/>
            <a:cxnLst/>
            <a:rect l="l" t="t" r="r" b="b"/>
            <a:pathLst>
              <a:path w="3557904" h="102870">
                <a:moveTo>
                  <a:pt x="3557364" y="102870"/>
                </a:moveTo>
                <a:lnTo>
                  <a:pt x="0" y="102870"/>
                </a:lnTo>
                <a:lnTo>
                  <a:pt x="0" y="0"/>
                </a:lnTo>
                <a:lnTo>
                  <a:pt x="3557364" y="0"/>
                </a:lnTo>
                <a:lnTo>
                  <a:pt x="3557364" y="102870"/>
                </a:lnTo>
                <a:close/>
              </a:path>
            </a:pathLst>
          </a:custGeom>
          <a:solidFill>
            <a:srgbClr val="EBE7E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565553" y="9133877"/>
            <a:ext cx="9338945" cy="497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100" b="1" i="1" u="heavy" spc="-33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Decide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8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top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Entertainer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4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Based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1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on</a:t>
            </a:r>
            <a:r>
              <a:rPr sz="3100" b="1" i="1" u="heavy" spc="-54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6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awards</a:t>
            </a:r>
            <a:r>
              <a:rPr sz="3100" b="1" i="1" u="heavy" spc="-53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3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they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2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Won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0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Analyse</a:t>
            </a:r>
            <a:r>
              <a:rPr sz="3100" b="1" i="1" u="heavy" spc="-525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 </a:t>
            </a:r>
            <a:r>
              <a:rPr sz="3100" b="1" i="1" u="heavy" spc="-300" dirty="0">
                <a:solidFill>
                  <a:srgbClr val="EBE7E1"/>
                </a:solidFill>
                <a:uFill>
                  <a:solidFill>
                    <a:srgbClr val="EBE7E1"/>
                  </a:solidFill>
                </a:uFill>
                <a:latin typeface="Trebuchet MS"/>
                <a:cs typeface="Trebuchet MS"/>
              </a:rPr>
              <a:t>them</a:t>
            </a:r>
            <a:endParaRPr sz="3100">
              <a:latin typeface="Trebuchet MS"/>
              <a:cs typeface="Trebuchet MS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2445" y="328571"/>
            <a:ext cx="17543107" cy="75121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47737" y="230987"/>
            <a:ext cx="3622040" cy="1316990"/>
            <a:chOff x="647737" y="230987"/>
            <a:chExt cx="3622040" cy="1316990"/>
          </a:xfrm>
        </p:grpSpPr>
        <p:sp>
          <p:nvSpPr>
            <p:cNvPr id="3" name="object 3"/>
            <p:cNvSpPr/>
            <p:nvPr/>
          </p:nvSpPr>
          <p:spPr>
            <a:xfrm>
              <a:off x="652499" y="235749"/>
              <a:ext cx="3612515" cy="1307465"/>
            </a:xfrm>
            <a:custGeom>
              <a:avLst/>
              <a:gdLst/>
              <a:ahLst/>
              <a:cxnLst/>
              <a:rect l="l" t="t" r="r" b="b"/>
              <a:pathLst>
                <a:path w="3612515" h="1307465">
                  <a:moveTo>
                    <a:pt x="3612299" y="1307099"/>
                  </a:moveTo>
                  <a:lnTo>
                    <a:pt x="0" y="1307099"/>
                  </a:lnTo>
                  <a:lnTo>
                    <a:pt x="0" y="0"/>
                  </a:lnTo>
                  <a:lnTo>
                    <a:pt x="3612299" y="0"/>
                  </a:lnTo>
                  <a:lnTo>
                    <a:pt x="3612299" y="13070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52499" y="235749"/>
              <a:ext cx="3612515" cy="1307465"/>
            </a:xfrm>
            <a:custGeom>
              <a:avLst/>
              <a:gdLst/>
              <a:ahLst/>
              <a:cxnLst/>
              <a:rect l="l" t="t" r="r" b="b"/>
              <a:pathLst>
                <a:path w="3612515" h="1307465">
                  <a:moveTo>
                    <a:pt x="0" y="0"/>
                  </a:moveTo>
                  <a:lnTo>
                    <a:pt x="3612299" y="0"/>
                  </a:lnTo>
                  <a:lnTo>
                    <a:pt x="3612299" y="1307099"/>
                  </a:lnTo>
                  <a:lnTo>
                    <a:pt x="0" y="13070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7737" y="230987"/>
            <a:ext cx="3622040" cy="131699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80340">
              <a:lnSpc>
                <a:spcPct val="100000"/>
              </a:lnSpc>
              <a:spcBef>
                <a:spcPts val="675"/>
              </a:spcBef>
            </a:pPr>
            <a:r>
              <a:rPr sz="6500" b="0" spc="-25" dirty="0">
                <a:latin typeface="Arial"/>
                <a:cs typeface="Arial"/>
              </a:rPr>
              <a:t>Visuals</a:t>
            </a:r>
            <a:endParaRPr sz="6500">
              <a:latin typeface="Arial"/>
              <a:cs typeface="Arial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28675" y="1196174"/>
            <a:ext cx="2646045" cy="74295"/>
          </a:xfrm>
          <a:custGeom>
            <a:avLst/>
            <a:gdLst/>
            <a:ahLst/>
            <a:cxnLst/>
            <a:rect l="l" t="t" r="r" b="b"/>
            <a:pathLst>
              <a:path w="2646045" h="74294">
                <a:moveTo>
                  <a:pt x="2645875" y="74294"/>
                </a:moveTo>
                <a:lnTo>
                  <a:pt x="0" y="74294"/>
                </a:lnTo>
                <a:lnTo>
                  <a:pt x="0" y="0"/>
                </a:lnTo>
                <a:lnTo>
                  <a:pt x="2645875" y="0"/>
                </a:lnTo>
                <a:lnTo>
                  <a:pt x="2645875" y="742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0524" y="1926775"/>
            <a:ext cx="10839449" cy="689814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2045668" y="2550242"/>
            <a:ext cx="2747010" cy="4673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53640" algn="l"/>
              </a:tabLst>
            </a:pPr>
            <a:r>
              <a:rPr sz="2900" spc="-570" dirty="0">
                <a:latin typeface="Lucida Sans Unicode"/>
                <a:cs typeface="Lucida Sans Unicode"/>
              </a:rPr>
              <a:t>□</a:t>
            </a:r>
            <a:r>
              <a:rPr sz="2650" spc="-5" dirty="0">
                <a:latin typeface="MS UI Gothic"/>
                <a:cs typeface="MS UI Gothic"/>
              </a:rPr>
              <a:t>➤</a:t>
            </a:r>
            <a:r>
              <a:rPr sz="2650" b="1" spc="-5" dirty="0">
                <a:latin typeface="Times New Roman"/>
                <a:cs typeface="Times New Roman"/>
              </a:rPr>
              <a:t>Distributio</a:t>
            </a:r>
            <a:r>
              <a:rPr sz="2650" b="1" dirty="0">
                <a:latin typeface="Times New Roman"/>
                <a:cs typeface="Times New Roman"/>
              </a:rPr>
              <a:t>n	of</a:t>
            </a:r>
            <a:endParaRPr sz="26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021614" y="2581992"/>
            <a:ext cx="2517140" cy="429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50" b="1" spc="-10" dirty="0">
                <a:latin typeface="Times New Roman"/>
                <a:cs typeface="Times New Roman"/>
              </a:rPr>
              <a:t>Entertainers</a:t>
            </a:r>
            <a:r>
              <a:rPr sz="2650" b="1" spc="254" dirty="0">
                <a:latin typeface="Times New Roman"/>
                <a:cs typeface="Times New Roman"/>
              </a:rPr>
              <a:t> </a:t>
            </a:r>
            <a:r>
              <a:rPr sz="2650" b="1" spc="-5" dirty="0">
                <a:latin typeface="Times New Roman"/>
                <a:cs typeface="Times New Roman"/>
              </a:rPr>
              <a:t>into</a:t>
            </a:r>
            <a:endParaRPr sz="2650">
              <a:latin typeface="Times New Roman"/>
              <a:cs typeface="Times New Roman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11665794" y="6426669"/>
          <a:ext cx="5916927" cy="79170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22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70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8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92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5853">
                <a:tc>
                  <a:txBody>
                    <a:bodyPr/>
                    <a:lstStyle/>
                    <a:p>
                      <a:pPr marL="31750">
                        <a:lnSpc>
                          <a:spcPts val="2890"/>
                        </a:lnSpc>
                        <a:tabLst>
                          <a:tab pos="613410" algn="l"/>
                        </a:tabLst>
                      </a:pPr>
                      <a:r>
                        <a:rPr sz="2650" b="1" spc="459" dirty="0">
                          <a:latin typeface="Times New Roman"/>
                          <a:cs typeface="Times New Roman"/>
                        </a:rPr>
                        <a:t>□	</a:t>
                      </a:r>
                      <a:r>
                        <a:rPr sz="2650" spc="-5" dirty="0">
                          <a:latin typeface="MS UI Gothic"/>
                          <a:cs typeface="MS UI Gothic"/>
                        </a:rPr>
                        <a:t>➤</a:t>
                      </a:r>
                      <a:r>
                        <a:rPr sz="2650" b="1" spc="-5" dirty="0">
                          <a:latin typeface="Times New Roman"/>
                          <a:cs typeface="Times New Roman"/>
                        </a:rPr>
                        <a:t>Some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L="177800">
                        <a:lnSpc>
                          <a:spcPts val="2890"/>
                        </a:lnSpc>
                      </a:pPr>
                      <a:r>
                        <a:rPr sz="2650" b="1" spc="-5" dirty="0">
                          <a:latin typeface="Times New Roman"/>
                          <a:cs typeface="Times New Roman"/>
                        </a:rPr>
                        <a:t>allrounders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L="24765" algn="ctr">
                        <a:lnSpc>
                          <a:spcPts val="2890"/>
                        </a:lnSpc>
                      </a:pPr>
                      <a:r>
                        <a:rPr sz="2650" b="1" dirty="0">
                          <a:latin typeface="Times New Roman"/>
                          <a:cs typeface="Times New Roman"/>
                        </a:rPr>
                        <a:t>(Actors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L="106045">
                        <a:lnSpc>
                          <a:spcPts val="2890"/>
                        </a:lnSpc>
                      </a:pPr>
                      <a:r>
                        <a:rPr sz="2650" b="1" dirty="0">
                          <a:latin typeface="Times New Roman"/>
                          <a:cs typeface="Times New Roman"/>
                        </a:rPr>
                        <a:t>+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5853">
                <a:tc>
                  <a:txBody>
                    <a:bodyPr/>
                    <a:lstStyle/>
                    <a:p>
                      <a:pPr marL="613410">
                        <a:lnSpc>
                          <a:spcPts val="3015"/>
                        </a:lnSpc>
                      </a:pPr>
                      <a:r>
                        <a:rPr sz="2650" b="1" spc="-5" dirty="0">
                          <a:latin typeface="Times New Roman"/>
                          <a:cs typeface="Times New Roman"/>
                        </a:rPr>
                        <a:t>Singers)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L="131445">
                        <a:lnSpc>
                          <a:spcPts val="3015"/>
                        </a:lnSpc>
                        <a:tabLst>
                          <a:tab pos="855344" algn="l"/>
                        </a:tabLst>
                      </a:pPr>
                      <a:r>
                        <a:rPr sz="2650" b="1" spc="-20" dirty="0">
                          <a:latin typeface="Times New Roman"/>
                          <a:cs typeface="Times New Roman"/>
                        </a:rPr>
                        <a:t>are	</a:t>
                      </a:r>
                      <a:r>
                        <a:rPr sz="2650" b="1" dirty="0">
                          <a:latin typeface="Times New Roman"/>
                          <a:cs typeface="Times New Roman"/>
                        </a:rPr>
                        <a:t>added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R="17145" algn="ctr">
                        <a:lnSpc>
                          <a:spcPts val="3015"/>
                        </a:lnSpc>
                      </a:pPr>
                      <a:r>
                        <a:rPr sz="2650" b="1" dirty="0">
                          <a:latin typeface="Times New Roman"/>
                          <a:cs typeface="Times New Roman"/>
                        </a:rPr>
                        <a:t>according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tc>
                  <a:txBody>
                    <a:bodyPr/>
                    <a:lstStyle/>
                    <a:p>
                      <a:pPr marL="156845">
                        <a:lnSpc>
                          <a:spcPts val="3015"/>
                        </a:lnSpc>
                      </a:pPr>
                      <a:r>
                        <a:rPr sz="2650" b="1" dirty="0">
                          <a:latin typeface="Times New Roman"/>
                          <a:cs typeface="Times New Roman"/>
                        </a:rPr>
                        <a:t>to</a:t>
                      </a:r>
                      <a:endParaRPr sz="26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EBE7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11684844" y="3010046"/>
            <a:ext cx="5847080" cy="46348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94360">
              <a:lnSpc>
                <a:spcPct val="100000"/>
              </a:lnSpc>
              <a:spcBef>
                <a:spcPts val="100"/>
              </a:spcBef>
            </a:pPr>
            <a:r>
              <a:rPr sz="2650" b="1" dirty="0">
                <a:latin typeface="Times New Roman"/>
                <a:cs typeface="Times New Roman"/>
              </a:rPr>
              <a:t>their</a:t>
            </a:r>
            <a:r>
              <a:rPr sz="2650" b="1" spc="-80" dirty="0">
                <a:latin typeface="Times New Roman"/>
                <a:cs typeface="Times New Roman"/>
              </a:rPr>
              <a:t> </a:t>
            </a:r>
            <a:r>
              <a:rPr sz="2650" b="1" spc="-10" dirty="0">
                <a:latin typeface="Times New Roman"/>
                <a:cs typeface="Times New Roman"/>
              </a:rPr>
              <a:t>respective</a:t>
            </a:r>
            <a:r>
              <a:rPr sz="2650" b="1" spc="-30" dirty="0">
                <a:latin typeface="Times New Roman"/>
                <a:cs typeface="Times New Roman"/>
              </a:rPr>
              <a:t> </a:t>
            </a:r>
            <a:r>
              <a:rPr sz="2650" b="1" spc="-5" dirty="0">
                <a:latin typeface="Times New Roman"/>
                <a:cs typeface="Times New Roman"/>
              </a:rPr>
              <a:t>Categories.</a:t>
            </a:r>
            <a:endParaRPr sz="2650">
              <a:latin typeface="Times New Roman"/>
              <a:cs typeface="Times New Roman"/>
            </a:endParaRPr>
          </a:p>
          <a:p>
            <a:pPr marL="332740">
              <a:lnSpc>
                <a:spcPct val="100000"/>
              </a:lnSpc>
              <a:spcBef>
                <a:spcPts val="140"/>
              </a:spcBef>
            </a:pPr>
            <a:r>
              <a:rPr sz="2650" b="1" spc="459" dirty="0">
                <a:latin typeface="Times New Roman"/>
                <a:cs typeface="Times New Roman"/>
              </a:rPr>
              <a:t>□</a:t>
            </a:r>
            <a:endParaRPr sz="2650">
              <a:latin typeface="Times New Roman"/>
              <a:cs typeface="Times New Roman"/>
            </a:endParaRPr>
          </a:p>
          <a:p>
            <a:pPr marL="594360" indent="-582295">
              <a:lnSpc>
                <a:spcPct val="103699"/>
              </a:lnSpc>
              <a:spcBef>
                <a:spcPts val="20"/>
              </a:spcBef>
              <a:buFont typeface="Times New Roman"/>
              <a:buChar char="□"/>
              <a:tabLst>
                <a:tab pos="594360" algn="l"/>
                <a:tab pos="594995" algn="l"/>
                <a:tab pos="1617980" algn="l"/>
                <a:tab pos="2493645" algn="l"/>
                <a:tab pos="2706370" algn="l"/>
                <a:tab pos="4011295" algn="l"/>
                <a:tab pos="4223385" algn="l"/>
                <a:tab pos="5099050" algn="l"/>
              </a:tabLst>
            </a:pPr>
            <a:r>
              <a:rPr sz="2650" spc="-5" dirty="0">
                <a:latin typeface="MS UI Gothic"/>
                <a:cs typeface="MS UI Gothic"/>
              </a:rPr>
              <a:t>➤</a:t>
            </a:r>
            <a:r>
              <a:rPr sz="2650" b="1" spc="-5" dirty="0">
                <a:latin typeface="Times New Roman"/>
                <a:cs typeface="Times New Roman"/>
              </a:rPr>
              <a:t>Po</a:t>
            </a:r>
            <a:r>
              <a:rPr sz="2650" b="1" dirty="0">
                <a:latin typeface="Times New Roman"/>
                <a:cs typeface="Times New Roman"/>
              </a:rPr>
              <a:t>p	</a:t>
            </a:r>
            <a:r>
              <a:rPr sz="2650" b="1" spc="-5" dirty="0">
                <a:latin typeface="Times New Roman"/>
                <a:cs typeface="Times New Roman"/>
              </a:rPr>
              <a:t>Star</a:t>
            </a:r>
            <a:r>
              <a:rPr sz="2650" b="1" dirty="0">
                <a:latin typeface="Times New Roman"/>
                <a:cs typeface="Times New Roman"/>
              </a:rPr>
              <a:t>s	,	</a:t>
            </a:r>
            <a:r>
              <a:rPr sz="2650" b="1" spc="-5" dirty="0">
                <a:latin typeface="Times New Roman"/>
                <a:cs typeface="Times New Roman"/>
              </a:rPr>
              <a:t>Dancer</a:t>
            </a:r>
            <a:r>
              <a:rPr sz="2650" b="1" dirty="0">
                <a:latin typeface="Times New Roman"/>
                <a:cs typeface="Times New Roman"/>
              </a:rPr>
              <a:t>s	,	</a:t>
            </a:r>
            <a:r>
              <a:rPr sz="2650" b="1" spc="-5" dirty="0">
                <a:latin typeface="Times New Roman"/>
                <a:cs typeface="Times New Roman"/>
              </a:rPr>
              <a:t>Roc</a:t>
            </a:r>
            <a:r>
              <a:rPr sz="2650" b="1" dirty="0">
                <a:latin typeface="Times New Roman"/>
                <a:cs typeface="Times New Roman"/>
              </a:rPr>
              <a:t>k	</a:t>
            </a:r>
            <a:r>
              <a:rPr sz="2650" b="1" spc="-5" dirty="0">
                <a:latin typeface="Times New Roman"/>
                <a:cs typeface="Times New Roman"/>
              </a:rPr>
              <a:t>Stars  </a:t>
            </a:r>
            <a:r>
              <a:rPr sz="2650" b="1" spc="-20" dirty="0">
                <a:latin typeface="Times New Roman"/>
                <a:cs typeface="Times New Roman"/>
              </a:rPr>
              <a:t>are</a:t>
            </a:r>
            <a:r>
              <a:rPr sz="2650" b="1" spc="-10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added</a:t>
            </a:r>
            <a:r>
              <a:rPr sz="2650" b="1" spc="-5" dirty="0">
                <a:latin typeface="Times New Roman"/>
                <a:cs typeface="Times New Roman"/>
              </a:rPr>
              <a:t> into Singers.</a:t>
            </a:r>
            <a:endParaRPr sz="2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2650" b="1" spc="459" dirty="0">
                <a:latin typeface="Times New Roman"/>
                <a:cs typeface="Times New Roman"/>
              </a:rPr>
              <a:t>□</a:t>
            </a:r>
            <a:endParaRPr sz="2650">
              <a:latin typeface="Times New Roman"/>
              <a:cs typeface="Times New Roman"/>
            </a:endParaRPr>
          </a:p>
          <a:p>
            <a:pPr marL="594360" marR="31115" indent="-582295">
              <a:lnSpc>
                <a:spcPct val="103800"/>
              </a:lnSpc>
              <a:spcBef>
                <a:spcPts val="15"/>
              </a:spcBef>
              <a:buFont typeface="Times New Roman"/>
              <a:buChar char="□"/>
              <a:tabLst>
                <a:tab pos="594360" algn="l"/>
                <a:tab pos="594995" algn="l"/>
                <a:tab pos="1890395" algn="l"/>
                <a:tab pos="2591435" algn="l"/>
                <a:tab pos="3011805" algn="l"/>
                <a:tab pos="4123054" algn="l"/>
                <a:tab pos="4741545" algn="l"/>
              </a:tabLst>
            </a:pPr>
            <a:r>
              <a:rPr sz="2650" spc="-5" dirty="0">
                <a:latin typeface="MS UI Gothic"/>
                <a:cs typeface="MS UI Gothic"/>
              </a:rPr>
              <a:t>➤</a:t>
            </a:r>
            <a:r>
              <a:rPr sz="2650" b="1" spc="-5" dirty="0">
                <a:latin typeface="Times New Roman"/>
                <a:cs typeface="Times New Roman"/>
              </a:rPr>
              <a:t>Host</a:t>
            </a:r>
            <a:r>
              <a:rPr sz="2650" b="1" dirty="0">
                <a:latin typeface="Times New Roman"/>
                <a:cs typeface="Times New Roman"/>
              </a:rPr>
              <a:t>s	and	tv	</a:t>
            </a:r>
            <a:r>
              <a:rPr sz="2650" b="1" spc="-5" dirty="0">
                <a:latin typeface="Times New Roman"/>
                <a:cs typeface="Times New Roman"/>
              </a:rPr>
              <a:t>Actor</a:t>
            </a:r>
            <a:r>
              <a:rPr sz="2650" b="1" dirty="0">
                <a:latin typeface="Times New Roman"/>
                <a:cs typeface="Times New Roman"/>
              </a:rPr>
              <a:t>s	a</a:t>
            </a:r>
            <a:r>
              <a:rPr sz="2650" b="1" spc="-50" dirty="0">
                <a:latin typeface="Times New Roman"/>
                <a:cs typeface="Times New Roman"/>
              </a:rPr>
              <a:t>r</a:t>
            </a:r>
            <a:r>
              <a:rPr sz="2650" b="1" dirty="0">
                <a:latin typeface="Times New Roman"/>
                <a:cs typeface="Times New Roman"/>
              </a:rPr>
              <a:t>e	</a:t>
            </a:r>
            <a:r>
              <a:rPr sz="2650" b="1" spc="-5" dirty="0">
                <a:latin typeface="Times New Roman"/>
                <a:cs typeface="Times New Roman"/>
              </a:rPr>
              <a:t>divided  into</a:t>
            </a:r>
            <a:r>
              <a:rPr sz="2650" b="1" spc="-160" dirty="0">
                <a:latin typeface="Times New Roman"/>
                <a:cs typeface="Times New Roman"/>
              </a:rPr>
              <a:t> </a:t>
            </a:r>
            <a:r>
              <a:rPr sz="2650" b="1" spc="-5" dirty="0">
                <a:latin typeface="Times New Roman"/>
                <a:cs typeface="Times New Roman"/>
              </a:rPr>
              <a:t>Actors.</a:t>
            </a:r>
            <a:endParaRPr sz="2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2650" b="1" spc="459" dirty="0">
                <a:latin typeface="Times New Roman"/>
                <a:cs typeface="Times New Roman"/>
              </a:rPr>
              <a:t>□</a:t>
            </a:r>
            <a:endParaRPr sz="26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950">
              <a:latin typeface="Times New Roman"/>
              <a:cs typeface="Times New Roman"/>
            </a:endParaRPr>
          </a:p>
          <a:p>
            <a:pPr marL="594360">
              <a:lnSpc>
                <a:spcPct val="100000"/>
              </a:lnSpc>
            </a:pPr>
            <a:r>
              <a:rPr sz="2650" b="1" dirty="0">
                <a:latin typeface="Times New Roman"/>
                <a:cs typeface="Times New Roman"/>
              </a:rPr>
              <a:t>their</a:t>
            </a:r>
            <a:r>
              <a:rPr sz="2650" b="1" spc="-80" dirty="0">
                <a:latin typeface="Times New Roman"/>
                <a:cs typeface="Times New Roman"/>
              </a:rPr>
              <a:t> </a:t>
            </a:r>
            <a:r>
              <a:rPr sz="2650" b="1" dirty="0">
                <a:latin typeface="Times New Roman"/>
                <a:cs typeface="Times New Roman"/>
              </a:rPr>
              <a:t>main</a:t>
            </a:r>
            <a:r>
              <a:rPr sz="2650" b="1" spc="-30" dirty="0">
                <a:latin typeface="Times New Roman"/>
                <a:cs typeface="Times New Roman"/>
              </a:rPr>
              <a:t> </a:t>
            </a:r>
            <a:r>
              <a:rPr sz="2650" b="1" spc="-5" dirty="0">
                <a:latin typeface="Times New Roman"/>
                <a:cs typeface="Times New Roman"/>
              </a:rPr>
              <a:t>passion.</a:t>
            </a:r>
            <a:endParaRPr sz="265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770</Words>
  <Application>Microsoft Office PowerPoint</Application>
  <PresentationFormat>Custom</PresentationFormat>
  <Paragraphs>129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MS PGothic</vt:lpstr>
      <vt:lpstr>MS UI Gothic</vt:lpstr>
      <vt:lpstr>Arial</vt:lpstr>
      <vt:lpstr>Arial MT</vt:lpstr>
      <vt:lpstr>Calibri</vt:lpstr>
      <vt:lpstr>Lucida Sans Unicode</vt:lpstr>
      <vt:lpstr>Times New Roman</vt:lpstr>
      <vt:lpstr>Trebuchet MS</vt:lpstr>
      <vt:lpstr>Office Theme</vt:lpstr>
      <vt:lpstr>Submitted By: Himani</vt:lpstr>
      <vt:lpstr>Contents</vt:lpstr>
      <vt:lpstr>PowerPoint Presentation</vt:lpstr>
      <vt:lpstr>PowerPoint Presentation</vt:lpstr>
      <vt:lpstr>➤Data was given into three parts : (1)Entertainer – Basic Info</vt:lpstr>
      <vt:lpstr>Column Name</vt:lpstr>
      <vt:lpstr>TOOLS USED</vt:lpstr>
      <vt:lpstr>PowerPoint Presentation</vt:lpstr>
      <vt:lpstr>Visuals</vt:lpstr>
      <vt:lpstr>Most Awards and</vt:lpstr>
      <vt:lpstr>➤Most Oscars Won</vt:lpstr>
      <vt:lpstr>Visuals</vt:lpstr>
      <vt:lpstr>Visuals</vt:lpstr>
      <vt:lpstr>Visuals</vt:lpstr>
      <vt:lpstr>Dashboard 1</vt:lpstr>
      <vt:lpstr>Dashboard 2</vt:lpstr>
      <vt:lpstr>Dashboard 3</vt:lpstr>
      <vt:lpstr>Dashboard 4</vt:lpstr>
      <vt:lpstr>Analysis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Entertainer Data Analysis Detail Project review.pptx</dc:title>
  <cp:lastModifiedBy>Himani Ms</cp:lastModifiedBy>
  <cp:revision>1</cp:revision>
  <dcterms:created xsi:type="dcterms:W3CDTF">2024-07-12T19:29:39Z</dcterms:created>
  <dcterms:modified xsi:type="dcterms:W3CDTF">2024-07-12T19:34:29Z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